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</p:sldMasterIdLst>
  <p:notesMasterIdLst>
    <p:notesMasterId r:id="rId22"/>
  </p:notesMasterIdLst>
  <p:handoutMasterIdLst>
    <p:handoutMasterId r:id="rId23"/>
  </p:handoutMasterIdLst>
  <p:sldIdLst>
    <p:sldId id="480" r:id="rId2"/>
    <p:sldId id="496" r:id="rId3"/>
    <p:sldId id="501" r:id="rId4"/>
    <p:sldId id="500" r:id="rId5"/>
    <p:sldId id="497" r:id="rId6"/>
    <p:sldId id="494" r:id="rId7"/>
    <p:sldId id="493" r:id="rId8"/>
    <p:sldId id="495" r:id="rId9"/>
    <p:sldId id="483" r:id="rId10"/>
    <p:sldId id="498" r:id="rId11"/>
    <p:sldId id="481" r:id="rId12"/>
    <p:sldId id="490" r:id="rId13"/>
    <p:sldId id="482" r:id="rId14"/>
    <p:sldId id="484" r:id="rId15"/>
    <p:sldId id="485" r:id="rId16"/>
    <p:sldId id="499" r:id="rId17"/>
    <p:sldId id="486" r:id="rId18"/>
    <p:sldId id="487" r:id="rId19"/>
    <p:sldId id="488" r:id="rId20"/>
    <p:sldId id="491" r:id="rId21"/>
  </p:sldIdLst>
  <p:sldSz cx="9144000" cy="6858000" type="screen4x3"/>
  <p:notesSz cx="6794500" cy="99218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993300"/>
    <a:srgbClr val="66FF66"/>
    <a:srgbClr val="336600"/>
    <a:srgbClr val="000099"/>
    <a:srgbClr val="669900"/>
    <a:srgbClr val="808000"/>
    <a:srgbClr val="FFFFB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49" autoAdjust="0"/>
  </p:normalViewPr>
  <p:slideViewPr>
    <p:cSldViewPr snapToGrid="0">
      <p:cViewPr>
        <p:scale>
          <a:sx n="80" d="100"/>
          <a:sy n="80" d="100"/>
        </p:scale>
        <p:origin x="-216" y="-1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1596" y="-90"/>
      </p:cViewPr>
      <p:guideLst>
        <p:guide orient="horz" pos="3125"/>
        <p:guide pos="214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flip="none" rotWithShape="1">
                <a:gsLst>
                  <a:gs pos="88000">
                    <a:srgbClr val="66FF66"/>
                  </a:gs>
                  <a:gs pos="8000">
                    <a:srgbClr val="FF0000"/>
                  </a:gs>
                  <a:gs pos="100000">
                    <a:schemeClr val="accent1">
                      <a:shade val="67500"/>
                      <a:satMod val="115000"/>
                    </a:schemeClr>
                  </a:gs>
                  <a:gs pos="100000">
                    <a:srgbClr val="FF0000"/>
                  </a:gs>
                </a:gsLst>
                <a:path path="circle">
                  <a:fillToRect l="100000" t="100000"/>
                </a:path>
                <a:tileRect r="-100000" b="-100000"/>
              </a:gradFill>
            </c:spPr>
          </c:dPt>
          <c:dPt>
            <c:idx val="1"/>
            <c:bubble3D val="0"/>
            <c:spPr>
              <a:solidFill>
                <a:srgbClr val="66FF66"/>
              </a:solidFill>
            </c:spPr>
          </c:dPt>
          <c:dPt>
            <c:idx val="2"/>
            <c:bubble3D val="0"/>
            <c:spPr>
              <a:solidFill>
                <a:srgbClr val="336600"/>
              </a:solidFill>
            </c:spPr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Pt>
            <c:idx val="4"/>
            <c:bubble3D val="0"/>
            <c:spPr>
              <a:solidFill>
                <a:srgbClr val="FF0000"/>
              </a:solidFill>
            </c:spPr>
          </c:dPt>
          <c:dPt>
            <c:idx val="5"/>
            <c:bubble3D val="0"/>
            <c:spPr>
              <a:gradFill>
                <a:gsLst>
                  <a:gs pos="61000">
                    <a:schemeClr val="bg1">
                      <a:lumMod val="75000"/>
                    </a:schemeClr>
                  </a:gs>
                  <a:gs pos="2000">
                    <a:srgbClr val="FF0000"/>
                  </a:gs>
                  <a:gs pos="100000">
                    <a:schemeClr val="accent1">
                      <a:shade val="67500"/>
                      <a:satMod val="115000"/>
                    </a:schemeClr>
                  </a:gs>
                  <a:gs pos="100000">
                    <a:srgbClr val="FF0000"/>
                  </a:gs>
                </a:gsLst>
                <a:path path="circle">
                  <a:fillToRect l="100000" t="100000"/>
                </a:path>
              </a:gradFill>
            </c:spPr>
          </c:dPt>
          <c:dLbls>
            <c:dLbl>
              <c:idx val="0"/>
              <c:layout>
                <c:manualLayout>
                  <c:x val="4.1089481870321763E-2"/>
                  <c:y val="0.234613053619748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368571984057548E-2"/>
                  <c:y val="-7.7946284580762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400165257120641E-2"/>
                  <c:y val="-5.2024729322798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9163507339360352E-3"/>
                  <c:y val="2.5710329492309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solidFill>
                  <a:schemeClr val="tx1"/>
                </a:solidFill>
              </a:ln>
            </c:sp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Лист1!$A$2:$A$6</c:f>
              <c:strCache>
                <c:ptCount val="5"/>
                <c:pt idx="0">
                  <c:v>з невизначеним статусом</c:v>
                </c:pt>
                <c:pt idx="1">
                  <c:v>середні</c:v>
                </c:pt>
                <c:pt idx="2">
                  <c:v>заможні</c:v>
                </c:pt>
                <c:pt idx="3">
                  <c:v>бідні</c:v>
                </c:pt>
                <c:pt idx="4">
                  <c:v>злиденні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60.5</c:v>
                </c:pt>
                <c:pt idx="1">
                  <c:v>10</c:v>
                </c:pt>
                <c:pt idx="2">
                  <c:v>5</c:v>
                </c:pt>
                <c:pt idx="3">
                  <c:v>13.5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52205508412105E-2"/>
          <c:y val="4.4001989735511227E-2"/>
          <c:w val="0.75670434421028743"/>
          <c:h val="0.8247091696973517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Внесок у Коефіцієнт Джині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triang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Лист1!$A$2:$A$16</c:f>
              <c:numCache>
                <c:formatCode>General</c:formatCode>
                <c:ptCount val="15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37.6</c:v>
                </c:pt>
                <c:pt idx="1">
                  <c:v>43.5</c:v>
                </c:pt>
                <c:pt idx="2">
                  <c:v>47.5</c:v>
                </c:pt>
                <c:pt idx="3">
                  <c:v>52.2</c:v>
                </c:pt>
                <c:pt idx="4">
                  <c:v>58.4</c:v>
                </c:pt>
                <c:pt idx="5">
                  <c:v>56.1</c:v>
                </c:pt>
                <c:pt idx="6">
                  <c:v>53</c:v>
                </c:pt>
                <c:pt idx="7">
                  <c:v>61.1</c:v>
                </c:pt>
                <c:pt idx="8">
                  <c:v>64.400000000000006</c:v>
                </c:pt>
                <c:pt idx="9">
                  <c:v>60.4</c:v>
                </c:pt>
                <c:pt idx="10">
                  <c:v>57.8</c:v>
                </c:pt>
                <c:pt idx="11">
                  <c:v>54.7</c:v>
                </c:pt>
                <c:pt idx="12">
                  <c:v>56.7</c:v>
                </c:pt>
                <c:pt idx="13">
                  <c:v>61.7</c:v>
                </c:pt>
                <c:pt idx="14">
                  <c:v>62.1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Частка в загальних доходах</c:v>
                </c:pt>
              </c:strCache>
            </c:strRef>
          </c:tx>
          <c:marker>
            <c:symbol val="square"/>
            <c:size val="5"/>
          </c:marker>
          <c:cat>
            <c:numRef>
              <c:f>Лист1!$A$2:$A$16</c:f>
              <c:numCache>
                <c:formatCode>General</c:formatCode>
                <c:ptCount val="15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</c:numCache>
            </c:num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35.1</c:v>
                </c:pt>
                <c:pt idx="1">
                  <c:v>39.5</c:v>
                </c:pt>
                <c:pt idx="2">
                  <c:v>42.5</c:v>
                </c:pt>
                <c:pt idx="3">
                  <c:v>44.6</c:v>
                </c:pt>
                <c:pt idx="4">
                  <c:v>46.9</c:v>
                </c:pt>
                <c:pt idx="5">
                  <c:v>47.1</c:v>
                </c:pt>
                <c:pt idx="6">
                  <c:v>48.1</c:v>
                </c:pt>
                <c:pt idx="7">
                  <c:v>50.5</c:v>
                </c:pt>
                <c:pt idx="8">
                  <c:v>52.5</c:v>
                </c:pt>
                <c:pt idx="9">
                  <c:v>52.4</c:v>
                </c:pt>
                <c:pt idx="10">
                  <c:v>50</c:v>
                </c:pt>
                <c:pt idx="11">
                  <c:v>49.2</c:v>
                </c:pt>
                <c:pt idx="12">
                  <c:v>50.9</c:v>
                </c:pt>
                <c:pt idx="13">
                  <c:v>52.3</c:v>
                </c:pt>
                <c:pt idx="14">
                  <c:v>52.3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996800"/>
        <c:axId val="119998336"/>
      </c:lineChart>
      <c:catAx>
        <c:axId val="119996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400"/>
            </a:pPr>
            <a:endParaRPr lang="ru-RU"/>
          </a:p>
        </c:txPr>
        <c:crossAx val="119998336"/>
        <c:crosses val="autoZero"/>
        <c:auto val="1"/>
        <c:lblAlgn val="ctr"/>
        <c:lblOffset val="100"/>
        <c:noMultiLvlLbl val="0"/>
      </c:catAx>
      <c:valAx>
        <c:axId val="119998336"/>
        <c:scaling>
          <c:orientation val="minMax"/>
          <c:min val="3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996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958762886597936"/>
          <c:y val="0.24601850054580418"/>
          <c:w val="0.1677887649905323"/>
          <c:h val="0.4287221566535994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400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Початкова</c:v>
                </c:pt>
                <c:pt idx="1">
                  <c:v>Базова середня</c:v>
                </c:pt>
                <c:pt idx="2">
                  <c:v>Повна загальна середня</c:v>
                </c:pt>
                <c:pt idx="3">
                  <c:v>Базова та неповна вища</c:v>
                </c:pt>
                <c:pt idx="4">
                  <c:v>Повна вища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32.5</c:v>
                </c:pt>
                <c:pt idx="1">
                  <c:v>65.7</c:v>
                </c:pt>
                <c:pt idx="2">
                  <c:v>87.5</c:v>
                </c:pt>
                <c:pt idx="3">
                  <c:v>100.2</c:v>
                </c:pt>
                <c:pt idx="4">
                  <c:v>130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035968"/>
        <c:axId val="120062336"/>
      </c:barChart>
      <c:catAx>
        <c:axId val="1200359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0062336"/>
        <c:crosses val="autoZero"/>
        <c:auto val="1"/>
        <c:lblAlgn val="ctr"/>
        <c:lblOffset val="100"/>
        <c:noMultiLvlLbl val="0"/>
      </c:catAx>
      <c:valAx>
        <c:axId val="1200623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0359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711520694061408"/>
          <c:y val="2.9088979795131958E-2"/>
          <c:w val="0.69272753519445562"/>
          <c:h val="0.941822040409736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До 10 працівників</c:v>
                </c:pt>
                <c:pt idx="1">
                  <c:v>11-49 працівників</c:v>
                </c:pt>
                <c:pt idx="2">
                  <c:v>50-99 працівників</c:v>
                </c:pt>
                <c:pt idx="3">
                  <c:v>100-249 працівників</c:v>
                </c:pt>
                <c:pt idx="4">
                  <c:v>250-499 працівників</c:v>
                </c:pt>
                <c:pt idx="5">
                  <c:v>500-999 працівників</c:v>
                </c:pt>
                <c:pt idx="6">
                  <c:v>1000-4999 працівників</c:v>
                </c:pt>
                <c:pt idx="7">
                  <c:v>Понад 5000 працівників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61.7</c:v>
                </c:pt>
                <c:pt idx="1">
                  <c:v>73.8</c:v>
                </c:pt>
                <c:pt idx="2">
                  <c:v>85</c:v>
                </c:pt>
                <c:pt idx="3">
                  <c:v>94.5</c:v>
                </c:pt>
                <c:pt idx="4">
                  <c:v>103.4</c:v>
                </c:pt>
                <c:pt idx="5">
                  <c:v>104.5</c:v>
                </c:pt>
                <c:pt idx="6">
                  <c:v>113.3</c:v>
                </c:pt>
                <c:pt idx="7">
                  <c:v>134.69999999999999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943552"/>
        <c:axId val="121945088"/>
      </c:barChart>
      <c:catAx>
        <c:axId val="121943552"/>
        <c:scaling>
          <c:orientation val="minMax"/>
        </c:scaling>
        <c:delete val="0"/>
        <c:axPos val="l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1945088"/>
        <c:crosses val="autoZero"/>
        <c:auto val="1"/>
        <c:lblAlgn val="ctr"/>
        <c:lblOffset val="100"/>
        <c:noMultiLvlLbl val="0"/>
      </c:catAx>
      <c:valAx>
        <c:axId val="121945088"/>
        <c:scaling>
          <c:orientation val="minMax"/>
          <c:max val="140"/>
        </c:scaling>
        <c:delete val="1"/>
        <c:axPos val="b"/>
        <c:numFmt formatCode="General" sourceLinked="1"/>
        <c:majorTickMark val="cross"/>
        <c:minorTickMark val="none"/>
        <c:tickLblPos val="nextTo"/>
        <c:crossAx val="121943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52205508412105E-2"/>
          <c:y val="0.11454887583496508"/>
          <c:w val="0.75670434421028743"/>
          <c:h val="0.754162326931355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Внесок у Коефіцієнт Джині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triang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Лист1!$A$2:$A$16</c:f>
              <c:numCache>
                <c:formatCode>General</c:formatCode>
                <c:ptCount val="15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11.6</c:v>
                </c:pt>
                <c:pt idx="1">
                  <c:v>8</c:v>
                </c:pt>
                <c:pt idx="2">
                  <c:v>11.4</c:v>
                </c:pt>
                <c:pt idx="3">
                  <c:v>15</c:v>
                </c:pt>
                <c:pt idx="4">
                  <c:v>9.1999999999999993</c:v>
                </c:pt>
                <c:pt idx="5">
                  <c:v>15.9</c:v>
                </c:pt>
                <c:pt idx="6">
                  <c:v>20.7</c:v>
                </c:pt>
                <c:pt idx="7">
                  <c:v>17.600000000000001</c:v>
                </c:pt>
                <c:pt idx="8">
                  <c:v>15.1</c:v>
                </c:pt>
                <c:pt idx="9">
                  <c:v>18.8</c:v>
                </c:pt>
                <c:pt idx="10">
                  <c:v>22.9</c:v>
                </c:pt>
                <c:pt idx="11">
                  <c:v>23.5</c:v>
                </c:pt>
                <c:pt idx="12">
                  <c:v>21.1</c:v>
                </c:pt>
                <c:pt idx="13">
                  <c:v>23</c:v>
                </c:pt>
                <c:pt idx="14">
                  <c:v>21.7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Частка в загальних доходах</c:v>
                </c:pt>
              </c:strCache>
            </c:strRef>
          </c:tx>
          <c:marker>
            <c:symbol val="square"/>
            <c:size val="5"/>
          </c:marker>
          <c:cat>
            <c:numRef>
              <c:f>Лист1!$A$2:$A$16</c:f>
              <c:numCache>
                <c:formatCode>General</c:formatCode>
                <c:ptCount val="15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</c:numCache>
            </c:num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15.2</c:v>
                </c:pt>
                <c:pt idx="1">
                  <c:v>15.6</c:v>
                </c:pt>
                <c:pt idx="2">
                  <c:v>17</c:v>
                </c:pt>
                <c:pt idx="3">
                  <c:v>19.600000000000001</c:v>
                </c:pt>
                <c:pt idx="4">
                  <c:v>17.2</c:v>
                </c:pt>
                <c:pt idx="5">
                  <c:v>21.1</c:v>
                </c:pt>
                <c:pt idx="6">
                  <c:v>22.9</c:v>
                </c:pt>
                <c:pt idx="7">
                  <c:v>22.1</c:v>
                </c:pt>
                <c:pt idx="8">
                  <c:v>21.4</c:v>
                </c:pt>
                <c:pt idx="9">
                  <c:v>21.9</c:v>
                </c:pt>
                <c:pt idx="10">
                  <c:v>23.7</c:v>
                </c:pt>
                <c:pt idx="11">
                  <c:v>23.4</c:v>
                </c:pt>
                <c:pt idx="12">
                  <c:v>23</c:v>
                </c:pt>
                <c:pt idx="13">
                  <c:v>24.1</c:v>
                </c:pt>
                <c:pt idx="14">
                  <c:v>24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131584"/>
        <c:axId val="120133120"/>
      </c:lineChart>
      <c:catAx>
        <c:axId val="120131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400"/>
            </a:pPr>
            <a:endParaRPr lang="ru-RU"/>
          </a:p>
        </c:txPr>
        <c:crossAx val="120133120"/>
        <c:crosses val="autoZero"/>
        <c:auto val="1"/>
        <c:lblAlgn val="ctr"/>
        <c:lblOffset val="100"/>
        <c:noMultiLvlLbl val="0"/>
      </c:catAx>
      <c:valAx>
        <c:axId val="120133120"/>
        <c:scaling>
          <c:orientation val="minMax"/>
          <c:max val="25"/>
          <c:min val="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013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958762886597936"/>
          <c:y val="0.24601850054580418"/>
          <c:w val="0.1677887649905323"/>
          <c:h val="0.4287221566535994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52205508412105E-2"/>
          <c:y val="4.4001989735511227E-2"/>
          <c:w val="0.75670434421028743"/>
          <c:h val="0.8247091696973517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Внесок у Коефіцієнт Джині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triang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Лист1!$A$2:$A$16</c:f>
              <c:numCache>
                <c:formatCode>General</c:formatCode>
                <c:ptCount val="15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3.6</c:v>
                </c:pt>
                <c:pt idx="1">
                  <c:v>4.4000000000000004</c:v>
                </c:pt>
                <c:pt idx="2">
                  <c:v>4.4000000000000004</c:v>
                </c:pt>
                <c:pt idx="3">
                  <c:v>5.5</c:v>
                </c:pt>
                <c:pt idx="4">
                  <c:v>6.3</c:v>
                </c:pt>
                <c:pt idx="5">
                  <c:v>8.1</c:v>
                </c:pt>
                <c:pt idx="6">
                  <c:v>10.5</c:v>
                </c:pt>
                <c:pt idx="7">
                  <c:v>8.1999999999999993</c:v>
                </c:pt>
                <c:pt idx="8">
                  <c:v>11</c:v>
                </c:pt>
                <c:pt idx="9">
                  <c:v>10.1</c:v>
                </c:pt>
                <c:pt idx="10">
                  <c:v>8.8000000000000007</c:v>
                </c:pt>
                <c:pt idx="11">
                  <c:v>11.2</c:v>
                </c:pt>
                <c:pt idx="12">
                  <c:v>9.1</c:v>
                </c:pt>
                <c:pt idx="13">
                  <c:v>6.9</c:v>
                </c:pt>
                <c:pt idx="14">
                  <c:v>6.3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Частка в загальних доходах</c:v>
                </c:pt>
              </c:strCache>
            </c:strRef>
          </c:tx>
          <c:marker>
            <c:symbol val="square"/>
            <c:size val="5"/>
          </c:marker>
          <c:cat>
            <c:numRef>
              <c:f>Лист1!$A$2:$A$16</c:f>
              <c:numCache>
                <c:formatCode>General</c:formatCode>
                <c:ptCount val="15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</c:numCache>
            </c:num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2.9</c:v>
                </c:pt>
                <c:pt idx="1">
                  <c:v>3.4</c:v>
                </c:pt>
                <c:pt idx="2">
                  <c:v>4</c:v>
                </c:pt>
                <c:pt idx="3">
                  <c:v>4.2</c:v>
                </c:pt>
                <c:pt idx="4">
                  <c:v>4.4000000000000004</c:v>
                </c:pt>
                <c:pt idx="5">
                  <c:v>5.4</c:v>
                </c:pt>
                <c:pt idx="6">
                  <c:v>5.8</c:v>
                </c:pt>
                <c:pt idx="7">
                  <c:v>5.4</c:v>
                </c:pt>
                <c:pt idx="8">
                  <c:v>5.9</c:v>
                </c:pt>
                <c:pt idx="9">
                  <c:v>6.2</c:v>
                </c:pt>
                <c:pt idx="10">
                  <c:v>6</c:v>
                </c:pt>
                <c:pt idx="11">
                  <c:v>6.9</c:v>
                </c:pt>
                <c:pt idx="12">
                  <c:v>5.5</c:v>
                </c:pt>
                <c:pt idx="13">
                  <c:v>5</c:v>
                </c:pt>
                <c:pt idx="14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154752"/>
        <c:axId val="121651584"/>
      </c:lineChart>
      <c:catAx>
        <c:axId val="120154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400"/>
            </a:pPr>
            <a:endParaRPr lang="ru-RU"/>
          </a:p>
        </c:txPr>
        <c:crossAx val="121651584"/>
        <c:crosses val="autoZero"/>
        <c:auto val="1"/>
        <c:lblAlgn val="ctr"/>
        <c:lblOffset val="100"/>
        <c:noMultiLvlLbl val="0"/>
      </c:catAx>
      <c:valAx>
        <c:axId val="121651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0154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958762886597936"/>
          <c:y val="0.24601850054580418"/>
          <c:w val="0.1677887649905323"/>
          <c:h val="0.4287221566535994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США</c:v>
                </c:pt>
              </c:strCache>
            </c:strRef>
          </c:tx>
          <c:spPr>
            <a:pattFill prst="wdUpDiag">
              <a:fgClr>
                <a:schemeClr val="accent1"/>
              </a:fgClr>
              <a:bgClr>
                <a:srgbClr val="FF0000"/>
              </a:bgClr>
            </a:pattFill>
            <a:ln>
              <a:solidFill>
                <a:srgbClr val="0070C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найбагатші 1%</c:v>
                </c:pt>
                <c:pt idx="1">
                  <c:v>багаті 10%</c:v>
                </c:pt>
                <c:pt idx="2">
                  <c:v>заможні 50%</c:v>
                </c:pt>
                <c:pt idx="3">
                  <c:v>незаможні та бідні 50%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36.700000000000003</c:v>
                </c:pt>
                <c:pt idx="1">
                  <c:v>70.5</c:v>
                </c:pt>
                <c:pt idx="2">
                  <c:v>97.8</c:v>
                </c:pt>
                <c:pt idx="3">
                  <c:v>2.2000000000000002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Україна</c:v>
                </c:pt>
              </c:strCache>
            </c:strRef>
          </c:tx>
          <c:spPr>
            <a:pattFill prst="solidDmnd">
              <a:fgClr>
                <a:schemeClr val="accent1"/>
              </a:fgClr>
              <a:bgClr>
                <a:srgbClr val="FFFF00"/>
              </a:bgClr>
            </a:pattFill>
            <a:ln>
              <a:solidFill>
                <a:srgbClr val="0070C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найбагатші 1%</c:v>
                </c:pt>
                <c:pt idx="1">
                  <c:v>багаті 10%</c:v>
                </c:pt>
                <c:pt idx="2">
                  <c:v>заможні 50%</c:v>
                </c:pt>
                <c:pt idx="3">
                  <c:v>незаможні та бідні 50%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4.4000000000000004</c:v>
                </c:pt>
                <c:pt idx="1">
                  <c:v>20.2</c:v>
                </c:pt>
                <c:pt idx="2">
                  <c:v>63.7</c:v>
                </c:pt>
                <c:pt idx="3">
                  <c:v>36.299999999999997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834496"/>
        <c:axId val="121844480"/>
      </c:barChart>
      <c:catAx>
        <c:axId val="1218344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1844480"/>
        <c:crosses val="autoZero"/>
        <c:auto val="1"/>
        <c:lblAlgn val="ctr"/>
        <c:lblOffset val="100"/>
        <c:noMultiLvlLbl val="0"/>
      </c:catAx>
      <c:valAx>
        <c:axId val="1218444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183449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236585010207046E-2"/>
          <c:y val="2.6570048309178744E-2"/>
          <c:w val="0.97278810634781765"/>
          <c:h val="0.602431625394651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Перший (найбідніший)</c:v>
                </c:pt>
                <c:pt idx="1">
                  <c:v>Другий</c:v>
                </c:pt>
                <c:pt idx="2">
                  <c:v>Третій</c:v>
                </c:pt>
                <c:pt idx="3">
                  <c:v>Четвертий</c:v>
                </c:pt>
                <c:pt idx="4">
                  <c:v>П'ятий</c:v>
                </c:pt>
                <c:pt idx="5">
                  <c:v>Шостий</c:v>
                </c:pt>
                <c:pt idx="6">
                  <c:v>Сьомий</c:v>
                </c:pt>
                <c:pt idx="7">
                  <c:v>Восьмий</c:v>
                </c:pt>
                <c:pt idx="8">
                  <c:v>Дев'ятий</c:v>
                </c:pt>
                <c:pt idx="9">
                  <c:v>Десятий (найбагатший)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2.9</c:v>
                </c:pt>
                <c:pt idx="1">
                  <c:v>4</c:v>
                </c:pt>
                <c:pt idx="2">
                  <c:v>4.4000000000000004</c:v>
                </c:pt>
                <c:pt idx="3">
                  <c:v>7.6</c:v>
                </c:pt>
                <c:pt idx="4">
                  <c:v>7.9</c:v>
                </c:pt>
                <c:pt idx="5">
                  <c:v>8.9</c:v>
                </c:pt>
                <c:pt idx="6">
                  <c:v>10.9</c:v>
                </c:pt>
                <c:pt idx="7">
                  <c:v>13.4</c:v>
                </c:pt>
                <c:pt idx="8">
                  <c:v>16.8</c:v>
                </c:pt>
                <c:pt idx="9">
                  <c:v>23.2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186368"/>
        <c:axId val="120187904"/>
      </c:barChart>
      <c:catAx>
        <c:axId val="1201863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40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0187904"/>
        <c:crosses val="autoZero"/>
        <c:auto val="1"/>
        <c:lblAlgn val="ctr"/>
        <c:lblOffset val="100"/>
        <c:noMultiLvlLbl val="0"/>
      </c:catAx>
      <c:valAx>
        <c:axId val="120187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186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 defTabSz="915988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4988"/>
            <a:ext cx="2944813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defTabSz="915988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4988"/>
            <a:ext cx="2944812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fld id="{90A89964-1418-455B-A6F8-CF21B2C2F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021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 defTabSz="915988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7713"/>
            <a:ext cx="4953000" cy="37147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0113"/>
            <a:ext cx="4981575" cy="4465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4988"/>
            <a:ext cx="2944813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defTabSz="915988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4988"/>
            <a:ext cx="2944812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fld id="{4F637FC4-9507-4683-A417-465B45FFC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037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 altLang="ru-RU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E6348-D380-418A-9234-5D68A8DFF7F5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36212-5025-497A-A896-F40677784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874373"/>
      </p:ext>
    </p:extLst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A519E-AB8F-4283-9133-3612E661AB17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ED56D-1E1B-4B07-A7D1-3C89C35B9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876749"/>
      </p:ext>
    </p:extLst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62F89-E103-4A17-8D1D-DA14F808B179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1C5C6-D605-4C4D-88F5-4B4D26424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818297"/>
      </p:ext>
    </p:extLst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E5446-1734-4306-8D46-213A1CFA3EAD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78618-D197-442B-8742-26B5F40AD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894897"/>
      </p:ext>
    </p:extLst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90604-450F-46A5-919B-901B83E7B779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7BDF3-8453-4568-AF70-F2908840F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8702"/>
      </p:ext>
    </p:extLst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B8F3E-4C69-4E85-A701-5E051F9B0674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9C788-FD09-4430-BD03-8C663F0DF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20708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63B8E-A121-48FD-AF59-1F8FA9070186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10A88-0A75-46FD-A3B1-B7E4233F04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091225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C8775-6476-4B2F-86C6-E55F819A04BE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210C8-E33B-4DD9-AED6-7FEB9A3F6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18780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42064-F1D4-4D98-A9EF-8C739BA23713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46DF1-2508-43C6-A292-E6E44473B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733535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42F3F-EABD-4EB7-990A-F6756A91656A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62556-C235-4199-83D3-8647968A68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89646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44C4C-0B3D-4258-8153-3735683AB23F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48817-EC65-4670-B7BE-67B54C8F1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115510"/>
      </p:ext>
    </p:extLst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83F2C-D909-49AA-B129-D1163CB0832E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D65FF-B789-4C6E-A761-71436D595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300421"/>
      </p:ext>
    </p:extLst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B4A45-8C29-4225-9C26-41277527F6C9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19CAC-DFED-46B9-8CB8-D78AA7F72A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364421"/>
      </p:ext>
    </p:extLst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0D810-C991-4118-A7F5-10F0DA84D4E4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1696E-7F56-4951-802E-F9D44ECD5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7848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ea typeface="ＭＳ Ｐゴシック" charset="-128"/>
              </a:defRPr>
            </a:lvl1pPr>
          </a:lstStyle>
          <a:p>
            <a:pPr>
              <a:defRPr/>
            </a:pPr>
            <a:fld id="{61A65F34-5D86-4823-9D14-59FD4F14C833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ea typeface="ＭＳ Ｐゴシック" charset="-128"/>
              </a:defRPr>
            </a:lvl1pPr>
          </a:lstStyle>
          <a:p>
            <a:pPr>
              <a:defRPr/>
            </a:pPr>
            <a:fld id="{A6550CC1-CC27-4DC8-9841-1093B883C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1" name="Group 15"/>
          <p:cNvGrpSpPr>
            <a:grpSpLocks/>
          </p:cNvGrpSpPr>
          <p:nvPr userDrawn="1"/>
        </p:nvGrpSpPr>
        <p:grpSpPr bwMode="auto">
          <a:xfrm>
            <a:off x="892175" y="206375"/>
            <a:ext cx="7342188" cy="387350"/>
            <a:chOff x="720" y="96"/>
            <a:chExt cx="5040" cy="244"/>
          </a:xfrm>
        </p:grpSpPr>
        <p:sp>
          <p:nvSpPr>
            <p:cNvPr id="1034" name="Rectangle 16"/>
            <p:cNvSpPr>
              <a:spLocks noChangeArrowheads="1"/>
            </p:cNvSpPr>
            <p:nvPr/>
          </p:nvSpPr>
          <p:spPr bwMode="auto">
            <a:xfrm>
              <a:off x="720" y="96"/>
              <a:ext cx="5028" cy="24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ru-RU" sz="1600" b="1" smtClean="0">
                <a:latin typeface="Times New Roman" pitchFamily="18" charset="0"/>
              </a:endParaRPr>
            </a:p>
          </p:txBody>
        </p:sp>
        <p:sp>
          <p:nvSpPr>
            <p:cNvPr id="1035" name="Rectangle 17"/>
            <p:cNvSpPr>
              <a:spLocks noChangeArrowheads="1"/>
            </p:cNvSpPr>
            <p:nvPr/>
          </p:nvSpPr>
          <p:spPr bwMode="auto">
            <a:xfrm>
              <a:off x="732" y="96"/>
              <a:ext cx="5028" cy="7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ru-RU" sz="1600" b="1" smtClean="0">
                <a:latin typeface="Times New Roman" pitchFamily="18" charset="0"/>
              </a:endParaRPr>
            </a:p>
          </p:txBody>
        </p:sp>
        <p:sp>
          <p:nvSpPr>
            <p:cNvPr id="1036" name="Freeform 18"/>
            <p:cNvSpPr>
              <a:spLocks/>
            </p:cNvSpPr>
            <p:nvPr/>
          </p:nvSpPr>
          <p:spPr bwMode="auto">
            <a:xfrm>
              <a:off x="819" y="126"/>
              <a:ext cx="2444" cy="63"/>
            </a:xfrm>
            <a:custGeom>
              <a:avLst/>
              <a:gdLst>
                <a:gd name="T0" fmla="*/ 2387 w 2444"/>
                <a:gd name="T1" fmla="*/ 12 h 63"/>
                <a:gd name="T2" fmla="*/ 2279 w 2444"/>
                <a:gd name="T3" fmla="*/ 38 h 63"/>
                <a:gd name="T4" fmla="*/ 2193 w 2444"/>
                <a:gd name="T5" fmla="*/ 16 h 63"/>
                <a:gd name="T6" fmla="*/ 2113 w 2444"/>
                <a:gd name="T7" fmla="*/ 2 h 63"/>
                <a:gd name="T8" fmla="*/ 2023 w 2444"/>
                <a:gd name="T9" fmla="*/ 29 h 63"/>
                <a:gd name="T10" fmla="*/ 1928 w 2444"/>
                <a:gd name="T11" fmla="*/ 33 h 63"/>
                <a:gd name="T12" fmla="*/ 1847 w 2444"/>
                <a:gd name="T13" fmla="*/ 6 h 63"/>
                <a:gd name="T14" fmla="*/ 1788 w 2444"/>
                <a:gd name="T15" fmla="*/ 5 h 63"/>
                <a:gd name="T16" fmla="*/ 1724 w 2444"/>
                <a:gd name="T17" fmla="*/ 26 h 63"/>
                <a:gd name="T18" fmla="*/ 1654 w 2444"/>
                <a:gd name="T19" fmla="*/ 40 h 63"/>
                <a:gd name="T20" fmla="*/ 1568 w 2444"/>
                <a:gd name="T21" fmla="*/ 17 h 63"/>
                <a:gd name="T22" fmla="*/ 1505 w 2444"/>
                <a:gd name="T23" fmla="*/ 2 h 63"/>
                <a:gd name="T24" fmla="*/ 1441 w 2444"/>
                <a:gd name="T25" fmla="*/ 16 h 63"/>
                <a:gd name="T26" fmla="*/ 1339 w 2444"/>
                <a:gd name="T27" fmla="*/ 40 h 63"/>
                <a:gd name="T28" fmla="*/ 1253 w 2444"/>
                <a:gd name="T29" fmla="*/ 20 h 63"/>
                <a:gd name="T30" fmla="*/ 1188 w 2444"/>
                <a:gd name="T31" fmla="*/ 2 h 63"/>
                <a:gd name="T32" fmla="*/ 1103 w 2444"/>
                <a:gd name="T33" fmla="*/ 24 h 63"/>
                <a:gd name="T34" fmla="*/ 1003 w 2444"/>
                <a:gd name="T35" fmla="*/ 40 h 63"/>
                <a:gd name="T36" fmla="*/ 920 w 2444"/>
                <a:gd name="T37" fmla="*/ 12 h 63"/>
                <a:gd name="T38" fmla="*/ 858 w 2444"/>
                <a:gd name="T39" fmla="*/ 5 h 63"/>
                <a:gd name="T40" fmla="*/ 765 w 2444"/>
                <a:gd name="T41" fmla="*/ 32 h 63"/>
                <a:gd name="T42" fmla="*/ 669 w 2444"/>
                <a:gd name="T43" fmla="*/ 36 h 63"/>
                <a:gd name="T44" fmla="*/ 587 w 2444"/>
                <a:gd name="T45" fmla="*/ 8 h 63"/>
                <a:gd name="T46" fmla="*/ 544 w 2444"/>
                <a:gd name="T47" fmla="*/ 5 h 63"/>
                <a:gd name="T48" fmla="*/ 450 w 2444"/>
                <a:gd name="T49" fmla="*/ 33 h 63"/>
                <a:gd name="T50" fmla="*/ 353 w 2444"/>
                <a:gd name="T51" fmla="*/ 37 h 63"/>
                <a:gd name="T52" fmla="*/ 271 w 2444"/>
                <a:gd name="T53" fmla="*/ 10 h 63"/>
                <a:gd name="T54" fmla="*/ 190 w 2444"/>
                <a:gd name="T55" fmla="*/ 16 h 63"/>
                <a:gd name="T56" fmla="*/ 90 w 2444"/>
                <a:gd name="T57" fmla="*/ 42 h 63"/>
                <a:gd name="T58" fmla="*/ 0 w 2444"/>
                <a:gd name="T59" fmla="*/ 24 h 63"/>
                <a:gd name="T60" fmla="*/ 48 w 2444"/>
                <a:gd name="T61" fmla="*/ 59 h 63"/>
                <a:gd name="T62" fmla="*/ 147 w 2444"/>
                <a:gd name="T63" fmla="*/ 50 h 63"/>
                <a:gd name="T64" fmla="*/ 235 w 2444"/>
                <a:gd name="T65" fmla="*/ 25 h 63"/>
                <a:gd name="T66" fmla="*/ 316 w 2444"/>
                <a:gd name="T67" fmla="*/ 42 h 63"/>
                <a:gd name="T68" fmla="*/ 405 w 2444"/>
                <a:gd name="T69" fmla="*/ 60 h 63"/>
                <a:gd name="T70" fmla="*/ 504 w 2444"/>
                <a:gd name="T71" fmla="*/ 34 h 63"/>
                <a:gd name="T72" fmla="*/ 559 w 2444"/>
                <a:gd name="T73" fmla="*/ 24 h 63"/>
                <a:gd name="T74" fmla="*/ 633 w 2444"/>
                <a:gd name="T75" fmla="*/ 44 h 63"/>
                <a:gd name="T76" fmla="*/ 721 w 2444"/>
                <a:gd name="T77" fmla="*/ 60 h 63"/>
                <a:gd name="T78" fmla="*/ 821 w 2444"/>
                <a:gd name="T79" fmla="*/ 35 h 63"/>
                <a:gd name="T80" fmla="*/ 901 w 2444"/>
                <a:gd name="T81" fmla="*/ 26 h 63"/>
                <a:gd name="T82" fmla="*/ 983 w 2444"/>
                <a:gd name="T83" fmla="*/ 54 h 63"/>
                <a:gd name="T84" fmla="*/ 1080 w 2444"/>
                <a:gd name="T85" fmla="*/ 51 h 63"/>
                <a:gd name="T86" fmla="*/ 1172 w 2444"/>
                <a:gd name="T87" fmla="*/ 24 h 63"/>
                <a:gd name="T88" fmla="*/ 1253 w 2444"/>
                <a:gd name="T89" fmla="*/ 37 h 63"/>
                <a:gd name="T90" fmla="*/ 1339 w 2444"/>
                <a:gd name="T91" fmla="*/ 59 h 63"/>
                <a:gd name="T92" fmla="*/ 1439 w 2444"/>
                <a:gd name="T93" fmla="*/ 35 h 63"/>
                <a:gd name="T94" fmla="*/ 1504 w 2444"/>
                <a:gd name="T95" fmla="*/ 21 h 63"/>
                <a:gd name="T96" fmla="*/ 1569 w 2444"/>
                <a:gd name="T97" fmla="*/ 38 h 63"/>
                <a:gd name="T98" fmla="*/ 1655 w 2444"/>
                <a:gd name="T99" fmla="*/ 59 h 63"/>
                <a:gd name="T100" fmla="*/ 1725 w 2444"/>
                <a:gd name="T101" fmla="*/ 46 h 63"/>
                <a:gd name="T102" fmla="*/ 1788 w 2444"/>
                <a:gd name="T103" fmla="*/ 25 h 63"/>
                <a:gd name="T104" fmla="*/ 1847 w 2444"/>
                <a:gd name="T105" fmla="*/ 24 h 63"/>
                <a:gd name="T106" fmla="*/ 1929 w 2444"/>
                <a:gd name="T107" fmla="*/ 52 h 63"/>
                <a:gd name="T108" fmla="*/ 2023 w 2444"/>
                <a:gd name="T109" fmla="*/ 49 h 63"/>
                <a:gd name="T110" fmla="*/ 2113 w 2444"/>
                <a:gd name="T111" fmla="*/ 22 h 63"/>
                <a:gd name="T112" fmla="*/ 2193 w 2444"/>
                <a:gd name="T113" fmla="*/ 35 h 63"/>
                <a:gd name="T114" fmla="*/ 2279 w 2444"/>
                <a:gd name="T115" fmla="*/ 57 h 63"/>
                <a:gd name="T116" fmla="*/ 2387 w 2444"/>
                <a:gd name="T117" fmla="*/ 33 h 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444" h="63">
                  <a:moveTo>
                    <a:pt x="2443" y="0"/>
                  </a:moveTo>
                  <a:lnTo>
                    <a:pt x="2443" y="0"/>
                  </a:lnTo>
                  <a:lnTo>
                    <a:pt x="2437" y="0"/>
                  </a:lnTo>
                  <a:lnTo>
                    <a:pt x="2429" y="1"/>
                  </a:lnTo>
                  <a:lnTo>
                    <a:pt x="2422" y="2"/>
                  </a:lnTo>
                  <a:lnTo>
                    <a:pt x="2413" y="4"/>
                  </a:lnTo>
                  <a:lnTo>
                    <a:pt x="2405" y="7"/>
                  </a:lnTo>
                  <a:lnTo>
                    <a:pt x="2396" y="10"/>
                  </a:lnTo>
                  <a:lnTo>
                    <a:pt x="2387" y="12"/>
                  </a:lnTo>
                  <a:lnTo>
                    <a:pt x="2377" y="15"/>
                  </a:lnTo>
                  <a:lnTo>
                    <a:pt x="2366" y="20"/>
                  </a:lnTo>
                  <a:lnTo>
                    <a:pt x="2353" y="24"/>
                  </a:lnTo>
                  <a:lnTo>
                    <a:pt x="2341" y="27"/>
                  </a:lnTo>
                  <a:lnTo>
                    <a:pt x="2328" y="31"/>
                  </a:lnTo>
                  <a:lnTo>
                    <a:pt x="2316" y="34"/>
                  </a:lnTo>
                  <a:lnTo>
                    <a:pt x="2303" y="36"/>
                  </a:lnTo>
                  <a:lnTo>
                    <a:pt x="2291" y="37"/>
                  </a:lnTo>
                  <a:lnTo>
                    <a:pt x="2279" y="38"/>
                  </a:lnTo>
                  <a:lnTo>
                    <a:pt x="2268" y="37"/>
                  </a:lnTo>
                  <a:lnTo>
                    <a:pt x="2258" y="37"/>
                  </a:lnTo>
                  <a:lnTo>
                    <a:pt x="2247" y="34"/>
                  </a:lnTo>
                  <a:lnTo>
                    <a:pt x="2238" y="32"/>
                  </a:lnTo>
                  <a:lnTo>
                    <a:pt x="2229" y="29"/>
                  </a:lnTo>
                  <a:lnTo>
                    <a:pt x="2219" y="26"/>
                  </a:lnTo>
                  <a:lnTo>
                    <a:pt x="2211" y="22"/>
                  </a:lnTo>
                  <a:lnTo>
                    <a:pt x="2201" y="19"/>
                  </a:lnTo>
                  <a:lnTo>
                    <a:pt x="2193" y="16"/>
                  </a:lnTo>
                  <a:lnTo>
                    <a:pt x="2184" y="12"/>
                  </a:lnTo>
                  <a:lnTo>
                    <a:pt x="2175" y="9"/>
                  </a:lnTo>
                  <a:lnTo>
                    <a:pt x="2166" y="7"/>
                  </a:lnTo>
                  <a:lnTo>
                    <a:pt x="2156" y="4"/>
                  </a:lnTo>
                  <a:lnTo>
                    <a:pt x="2148" y="2"/>
                  </a:lnTo>
                  <a:lnTo>
                    <a:pt x="2138" y="1"/>
                  </a:lnTo>
                  <a:lnTo>
                    <a:pt x="2128" y="1"/>
                  </a:lnTo>
                  <a:lnTo>
                    <a:pt x="2121" y="1"/>
                  </a:lnTo>
                  <a:lnTo>
                    <a:pt x="2113" y="2"/>
                  </a:lnTo>
                  <a:lnTo>
                    <a:pt x="2104" y="4"/>
                  </a:lnTo>
                  <a:lnTo>
                    <a:pt x="2096" y="7"/>
                  </a:lnTo>
                  <a:lnTo>
                    <a:pt x="2086" y="10"/>
                  </a:lnTo>
                  <a:lnTo>
                    <a:pt x="2076" y="12"/>
                  </a:lnTo>
                  <a:lnTo>
                    <a:pt x="2066" y="16"/>
                  </a:lnTo>
                  <a:lnTo>
                    <a:pt x="2056" y="20"/>
                  </a:lnTo>
                  <a:lnTo>
                    <a:pt x="2045" y="23"/>
                  </a:lnTo>
                  <a:lnTo>
                    <a:pt x="2034" y="27"/>
                  </a:lnTo>
                  <a:lnTo>
                    <a:pt x="2023" y="29"/>
                  </a:lnTo>
                  <a:lnTo>
                    <a:pt x="2012" y="33"/>
                  </a:lnTo>
                  <a:lnTo>
                    <a:pt x="2002" y="35"/>
                  </a:lnTo>
                  <a:lnTo>
                    <a:pt x="1991" y="37"/>
                  </a:lnTo>
                  <a:lnTo>
                    <a:pt x="1980" y="38"/>
                  </a:lnTo>
                  <a:lnTo>
                    <a:pt x="1969" y="38"/>
                  </a:lnTo>
                  <a:lnTo>
                    <a:pt x="1958" y="38"/>
                  </a:lnTo>
                  <a:lnTo>
                    <a:pt x="1948" y="37"/>
                  </a:lnTo>
                  <a:lnTo>
                    <a:pt x="1939" y="35"/>
                  </a:lnTo>
                  <a:lnTo>
                    <a:pt x="1928" y="33"/>
                  </a:lnTo>
                  <a:lnTo>
                    <a:pt x="1919" y="31"/>
                  </a:lnTo>
                  <a:lnTo>
                    <a:pt x="1910" y="28"/>
                  </a:lnTo>
                  <a:lnTo>
                    <a:pt x="1901" y="25"/>
                  </a:lnTo>
                  <a:lnTo>
                    <a:pt x="1891" y="21"/>
                  </a:lnTo>
                  <a:lnTo>
                    <a:pt x="1883" y="18"/>
                  </a:lnTo>
                  <a:lnTo>
                    <a:pt x="1874" y="15"/>
                  </a:lnTo>
                  <a:lnTo>
                    <a:pt x="1865" y="11"/>
                  </a:lnTo>
                  <a:lnTo>
                    <a:pt x="1856" y="9"/>
                  </a:lnTo>
                  <a:lnTo>
                    <a:pt x="1847" y="6"/>
                  </a:lnTo>
                  <a:lnTo>
                    <a:pt x="1837" y="4"/>
                  </a:lnTo>
                  <a:lnTo>
                    <a:pt x="1828" y="2"/>
                  </a:lnTo>
                  <a:lnTo>
                    <a:pt x="1819" y="1"/>
                  </a:lnTo>
                  <a:lnTo>
                    <a:pt x="1814" y="1"/>
                  </a:lnTo>
                  <a:lnTo>
                    <a:pt x="1809" y="1"/>
                  </a:lnTo>
                  <a:lnTo>
                    <a:pt x="1804" y="2"/>
                  </a:lnTo>
                  <a:lnTo>
                    <a:pt x="1799" y="3"/>
                  </a:lnTo>
                  <a:lnTo>
                    <a:pt x="1794" y="4"/>
                  </a:lnTo>
                  <a:lnTo>
                    <a:pt x="1788" y="5"/>
                  </a:lnTo>
                  <a:lnTo>
                    <a:pt x="1782" y="7"/>
                  </a:lnTo>
                  <a:lnTo>
                    <a:pt x="1776" y="9"/>
                  </a:lnTo>
                  <a:lnTo>
                    <a:pt x="1769" y="11"/>
                  </a:lnTo>
                  <a:lnTo>
                    <a:pt x="1762" y="14"/>
                  </a:lnTo>
                  <a:lnTo>
                    <a:pt x="1755" y="16"/>
                  </a:lnTo>
                  <a:lnTo>
                    <a:pt x="1747" y="18"/>
                  </a:lnTo>
                  <a:lnTo>
                    <a:pt x="1740" y="21"/>
                  </a:lnTo>
                  <a:lnTo>
                    <a:pt x="1732" y="24"/>
                  </a:lnTo>
                  <a:lnTo>
                    <a:pt x="1724" y="26"/>
                  </a:lnTo>
                  <a:lnTo>
                    <a:pt x="1716" y="28"/>
                  </a:lnTo>
                  <a:lnTo>
                    <a:pt x="1708" y="31"/>
                  </a:lnTo>
                  <a:lnTo>
                    <a:pt x="1700" y="33"/>
                  </a:lnTo>
                  <a:lnTo>
                    <a:pt x="1692" y="34"/>
                  </a:lnTo>
                  <a:lnTo>
                    <a:pt x="1684" y="36"/>
                  </a:lnTo>
                  <a:lnTo>
                    <a:pt x="1677" y="37"/>
                  </a:lnTo>
                  <a:lnTo>
                    <a:pt x="1670" y="38"/>
                  </a:lnTo>
                  <a:lnTo>
                    <a:pt x="1662" y="39"/>
                  </a:lnTo>
                  <a:lnTo>
                    <a:pt x="1654" y="40"/>
                  </a:lnTo>
                  <a:lnTo>
                    <a:pt x="1643" y="39"/>
                  </a:lnTo>
                  <a:lnTo>
                    <a:pt x="1633" y="38"/>
                  </a:lnTo>
                  <a:lnTo>
                    <a:pt x="1624" y="36"/>
                  </a:lnTo>
                  <a:lnTo>
                    <a:pt x="1614" y="34"/>
                  </a:lnTo>
                  <a:lnTo>
                    <a:pt x="1604" y="31"/>
                  </a:lnTo>
                  <a:lnTo>
                    <a:pt x="1596" y="28"/>
                  </a:lnTo>
                  <a:lnTo>
                    <a:pt x="1586" y="24"/>
                  </a:lnTo>
                  <a:lnTo>
                    <a:pt x="1577" y="21"/>
                  </a:lnTo>
                  <a:lnTo>
                    <a:pt x="1568" y="17"/>
                  </a:lnTo>
                  <a:lnTo>
                    <a:pt x="1559" y="14"/>
                  </a:lnTo>
                  <a:lnTo>
                    <a:pt x="1551" y="11"/>
                  </a:lnTo>
                  <a:lnTo>
                    <a:pt x="1542" y="8"/>
                  </a:lnTo>
                  <a:lnTo>
                    <a:pt x="1533" y="5"/>
                  </a:lnTo>
                  <a:lnTo>
                    <a:pt x="1523" y="4"/>
                  </a:lnTo>
                  <a:lnTo>
                    <a:pt x="1514" y="2"/>
                  </a:lnTo>
                  <a:lnTo>
                    <a:pt x="1505" y="2"/>
                  </a:lnTo>
                  <a:lnTo>
                    <a:pt x="1504" y="2"/>
                  </a:lnTo>
                  <a:lnTo>
                    <a:pt x="1505" y="2"/>
                  </a:lnTo>
                  <a:lnTo>
                    <a:pt x="1497" y="2"/>
                  </a:lnTo>
                  <a:lnTo>
                    <a:pt x="1489" y="3"/>
                  </a:lnTo>
                  <a:lnTo>
                    <a:pt x="1481" y="5"/>
                  </a:lnTo>
                  <a:lnTo>
                    <a:pt x="1471" y="7"/>
                  </a:lnTo>
                  <a:lnTo>
                    <a:pt x="1461" y="10"/>
                  </a:lnTo>
                  <a:lnTo>
                    <a:pt x="1451" y="13"/>
                  </a:lnTo>
                  <a:lnTo>
                    <a:pt x="1441" y="16"/>
                  </a:lnTo>
                  <a:lnTo>
                    <a:pt x="1429" y="20"/>
                  </a:lnTo>
                  <a:lnTo>
                    <a:pt x="1418" y="24"/>
                  </a:lnTo>
                  <a:lnTo>
                    <a:pt x="1407" y="27"/>
                  </a:lnTo>
                  <a:lnTo>
                    <a:pt x="1395" y="30"/>
                  </a:lnTo>
                  <a:lnTo>
                    <a:pt x="1384" y="33"/>
                  </a:lnTo>
                  <a:lnTo>
                    <a:pt x="1372" y="35"/>
                  </a:lnTo>
                  <a:lnTo>
                    <a:pt x="1361" y="38"/>
                  </a:lnTo>
                  <a:lnTo>
                    <a:pt x="1349" y="39"/>
                  </a:lnTo>
                  <a:lnTo>
                    <a:pt x="1339" y="40"/>
                  </a:lnTo>
                  <a:lnTo>
                    <a:pt x="1328" y="40"/>
                  </a:lnTo>
                  <a:lnTo>
                    <a:pt x="1318" y="38"/>
                  </a:lnTo>
                  <a:lnTo>
                    <a:pt x="1307" y="37"/>
                  </a:lnTo>
                  <a:lnTo>
                    <a:pt x="1298" y="35"/>
                  </a:lnTo>
                  <a:lnTo>
                    <a:pt x="1289" y="32"/>
                  </a:lnTo>
                  <a:lnTo>
                    <a:pt x="1279" y="29"/>
                  </a:lnTo>
                  <a:lnTo>
                    <a:pt x="1270" y="26"/>
                  </a:lnTo>
                  <a:lnTo>
                    <a:pt x="1261" y="22"/>
                  </a:lnTo>
                  <a:lnTo>
                    <a:pt x="1253" y="20"/>
                  </a:lnTo>
                  <a:lnTo>
                    <a:pt x="1243" y="16"/>
                  </a:lnTo>
                  <a:lnTo>
                    <a:pt x="1235" y="13"/>
                  </a:lnTo>
                  <a:lnTo>
                    <a:pt x="1226" y="10"/>
                  </a:lnTo>
                  <a:lnTo>
                    <a:pt x="1216" y="7"/>
                  </a:lnTo>
                  <a:lnTo>
                    <a:pt x="1207" y="5"/>
                  </a:lnTo>
                  <a:lnTo>
                    <a:pt x="1198" y="4"/>
                  </a:lnTo>
                  <a:lnTo>
                    <a:pt x="1188" y="2"/>
                  </a:lnTo>
                  <a:lnTo>
                    <a:pt x="1187" y="2"/>
                  </a:lnTo>
                  <a:lnTo>
                    <a:pt x="1188" y="2"/>
                  </a:lnTo>
                  <a:lnTo>
                    <a:pt x="1181" y="2"/>
                  </a:lnTo>
                  <a:lnTo>
                    <a:pt x="1173" y="4"/>
                  </a:lnTo>
                  <a:lnTo>
                    <a:pt x="1164" y="5"/>
                  </a:lnTo>
                  <a:lnTo>
                    <a:pt x="1155" y="8"/>
                  </a:lnTo>
                  <a:lnTo>
                    <a:pt x="1145" y="11"/>
                  </a:lnTo>
                  <a:lnTo>
                    <a:pt x="1136" y="14"/>
                  </a:lnTo>
                  <a:lnTo>
                    <a:pt x="1124" y="17"/>
                  </a:lnTo>
                  <a:lnTo>
                    <a:pt x="1114" y="21"/>
                  </a:lnTo>
                  <a:lnTo>
                    <a:pt x="1103" y="24"/>
                  </a:lnTo>
                  <a:lnTo>
                    <a:pt x="1092" y="28"/>
                  </a:lnTo>
                  <a:lnTo>
                    <a:pt x="1080" y="31"/>
                  </a:lnTo>
                  <a:lnTo>
                    <a:pt x="1069" y="34"/>
                  </a:lnTo>
                  <a:lnTo>
                    <a:pt x="1057" y="37"/>
                  </a:lnTo>
                  <a:lnTo>
                    <a:pt x="1046" y="39"/>
                  </a:lnTo>
                  <a:lnTo>
                    <a:pt x="1035" y="40"/>
                  </a:lnTo>
                  <a:lnTo>
                    <a:pt x="1024" y="41"/>
                  </a:lnTo>
                  <a:lnTo>
                    <a:pt x="1013" y="40"/>
                  </a:lnTo>
                  <a:lnTo>
                    <a:pt x="1003" y="40"/>
                  </a:lnTo>
                  <a:lnTo>
                    <a:pt x="993" y="37"/>
                  </a:lnTo>
                  <a:lnTo>
                    <a:pt x="983" y="35"/>
                  </a:lnTo>
                  <a:lnTo>
                    <a:pt x="974" y="33"/>
                  </a:lnTo>
                  <a:lnTo>
                    <a:pt x="964" y="29"/>
                  </a:lnTo>
                  <a:lnTo>
                    <a:pt x="956" y="25"/>
                  </a:lnTo>
                  <a:lnTo>
                    <a:pt x="946" y="22"/>
                  </a:lnTo>
                  <a:lnTo>
                    <a:pt x="938" y="19"/>
                  </a:lnTo>
                  <a:lnTo>
                    <a:pt x="929" y="15"/>
                  </a:lnTo>
                  <a:lnTo>
                    <a:pt x="920" y="12"/>
                  </a:lnTo>
                  <a:lnTo>
                    <a:pt x="911" y="10"/>
                  </a:lnTo>
                  <a:lnTo>
                    <a:pt x="901" y="7"/>
                  </a:lnTo>
                  <a:lnTo>
                    <a:pt x="893" y="5"/>
                  </a:lnTo>
                  <a:lnTo>
                    <a:pt x="883" y="4"/>
                  </a:lnTo>
                  <a:lnTo>
                    <a:pt x="873" y="4"/>
                  </a:lnTo>
                  <a:lnTo>
                    <a:pt x="874" y="4"/>
                  </a:lnTo>
                  <a:lnTo>
                    <a:pt x="873" y="4"/>
                  </a:lnTo>
                  <a:lnTo>
                    <a:pt x="866" y="4"/>
                  </a:lnTo>
                  <a:lnTo>
                    <a:pt x="858" y="5"/>
                  </a:lnTo>
                  <a:lnTo>
                    <a:pt x="850" y="7"/>
                  </a:lnTo>
                  <a:lnTo>
                    <a:pt x="840" y="9"/>
                  </a:lnTo>
                  <a:lnTo>
                    <a:pt x="831" y="11"/>
                  </a:lnTo>
                  <a:lnTo>
                    <a:pt x="821" y="15"/>
                  </a:lnTo>
                  <a:lnTo>
                    <a:pt x="810" y="18"/>
                  </a:lnTo>
                  <a:lnTo>
                    <a:pt x="800" y="21"/>
                  </a:lnTo>
                  <a:lnTo>
                    <a:pt x="788" y="25"/>
                  </a:lnTo>
                  <a:lnTo>
                    <a:pt x="777" y="29"/>
                  </a:lnTo>
                  <a:lnTo>
                    <a:pt x="765" y="32"/>
                  </a:lnTo>
                  <a:lnTo>
                    <a:pt x="754" y="35"/>
                  </a:lnTo>
                  <a:lnTo>
                    <a:pt x="743" y="37"/>
                  </a:lnTo>
                  <a:lnTo>
                    <a:pt x="731" y="40"/>
                  </a:lnTo>
                  <a:lnTo>
                    <a:pt x="720" y="41"/>
                  </a:lnTo>
                  <a:lnTo>
                    <a:pt x="709" y="41"/>
                  </a:lnTo>
                  <a:lnTo>
                    <a:pt x="698" y="41"/>
                  </a:lnTo>
                  <a:lnTo>
                    <a:pt x="688" y="40"/>
                  </a:lnTo>
                  <a:lnTo>
                    <a:pt x="679" y="38"/>
                  </a:lnTo>
                  <a:lnTo>
                    <a:pt x="669" y="36"/>
                  </a:lnTo>
                  <a:lnTo>
                    <a:pt x="659" y="33"/>
                  </a:lnTo>
                  <a:lnTo>
                    <a:pt x="651" y="30"/>
                  </a:lnTo>
                  <a:lnTo>
                    <a:pt x="641" y="27"/>
                  </a:lnTo>
                  <a:lnTo>
                    <a:pt x="632" y="23"/>
                  </a:lnTo>
                  <a:lnTo>
                    <a:pt x="623" y="20"/>
                  </a:lnTo>
                  <a:lnTo>
                    <a:pt x="614" y="16"/>
                  </a:lnTo>
                  <a:lnTo>
                    <a:pt x="606" y="13"/>
                  </a:lnTo>
                  <a:lnTo>
                    <a:pt x="596" y="10"/>
                  </a:lnTo>
                  <a:lnTo>
                    <a:pt x="587" y="8"/>
                  </a:lnTo>
                  <a:lnTo>
                    <a:pt x="578" y="6"/>
                  </a:lnTo>
                  <a:lnTo>
                    <a:pt x="569" y="5"/>
                  </a:lnTo>
                  <a:lnTo>
                    <a:pt x="559" y="4"/>
                  </a:lnTo>
                  <a:lnTo>
                    <a:pt x="558" y="4"/>
                  </a:lnTo>
                  <a:lnTo>
                    <a:pt x="559" y="4"/>
                  </a:lnTo>
                  <a:lnTo>
                    <a:pt x="560" y="4"/>
                  </a:lnTo>
                  <a:lnTo>
                    <a:pt x="559" y="4"/>
                  </a:lnTo>
                  <a:lnTo>
                    <a:pt x="552" y="4"/>
                  </a:lnTo>
                  <a:lnTo>
                    <a:pt x="544" y="5"/>
                  </a:lnTo>
                  <a:lnTo>
                    <a:pt x="536" y="7"/>
                  </a:lnTo>
                  <a:lnTo>
                    <a:pt x="526" y="10"/>
                  </a:lnTo>
                  <a:lnTo>
                    <a:pt x="516" y="12"/>
                  </a:lnTo>
                  <a:lnTo>
                    <a:pt x="506" y="15"/>
                  </a:lnTo>
                  <a:lnTo>
                    <a:pt x="496" y="18"/>
                  </a:lnTo>
                  <a:lnTo>
                    <a:pt x="484" y="22"/>
                  </a:lnTo>
                  <a:lnTo>
                    <a:pt x="473" y="26"/>
                  </a:lnTo>
                  <a:lnTo>
                    <a:pt x="462" y="29"/>
                  </a:lnTo>
                  <a:lnTo>
                    <a:pt x="450" y="33"/>
                  </a:lnTo>
                  <a:lnTo>
                    <a:pt x="438" y="35"/>
                  </a:lnTo>
                  <a:lnTo>
                    <a:pt x="427" y="38"/>
                  </a:lnTo>
                  <a:lnTo>
                    <a:pt x="416" y="40"/>
                  </a:lnTo>
                  <a:lnTo>
                    <a:pt x="404" y="41"/>
                  </a:lnTo>
                  <a:lnTo>
                    <a:pt x="394" y="42"/>
                  </a:lnTo>
                  <a:lnTo>
                    <a:pt x="383" y="42"/>
                  </a:lnTo>
                  <a:lnTo>
                    <a:pt x="373" y="41"/>
                  </a:lnTo>
                  <a:lnTo>
                    <a:pt x="363" y="39"/>
                  </a:lnTo>
                  <a:lnTo>
                    <a:pt x="353" y="37"/>
                  </a:lnTo>
                  <a:lnTo>
                    <a:pt x="344" y="34"/>
                  </a:lnTo>
                  <a:lnTo>
                    <a:pt x="334" y="31"/>
                  </a:lnTo>
                  <a:lnTo>
                    <a:pt x="325" y="28"/>
                  </a:lnTo>
                  <a:lnTo>
                    <a:pt x="316" y="25"/>
                  </a:lnTo>
                  <a:lnTo>
                    <a:pt x="308" y="21"/>
                  </a:lnTo>
                  <a:lnTo>
                    <a:pt x="298" y="18"/>
                  </a:lnTo>
                  <a:lnTo>
                    <a:pt x="289" y="15"/>
                  </a:lnTo>
                  <a:lnTo>
                    <a:pt x="281" y="12"/>
                  </a:lnTo>
                  <a:lnTo>
                    <a:pt x="271" y="10"/>
                  </a:lnTo>
                  <a:lnTo>
                    <a:pt x="262" y="7"/>
                  </a:lnTo>
                  <a:lnTo>
                    <a:pt x="252" y="6"/>
                  </a:lnTo>
                  <a:lnTo>
                    <a:pt x="243" y="5"/>
                  </a:lnTo>
                  <a:lnTo>
                    <a:pt x="236" y="5"/>
                  </a:lnTo>
                  <a:lnTo>
                    <a:pt x="228" y="6"/>
                  </a:lnTo>
                  <a:lnTo>
                    <a:pt x="219" y="8"/>
                  </a:lnTo>
                  <a:lnTo>
                    <a:pt x="210" y="10"/>
                  </a:lnTo>
                  <a:lnTo>
                    <a:pt x="201" y="12"/>
                  </a:lnTo>
                  <a:lnTo>
                    <a:pt x="190" y="16"/>
                  </a:lnTo>
                  <a:lnTo>
                    <a:pt x="180" y="19"/>
                  </a:lnTo>
                  <a:lnTo>
                    <a:pt x="168" y="22"/>
                  </a:lnTo>
                  <a:lnTo>
                    <a:pt x="158" y="27"/>
                  </a:lnTo>
                  <a:lnTo>
                    <a:pt x="147" y="30"/>
                  </a:lnTo>
                  <a:lnTo>
                    <a:pt x="135" y="33"/>
                  </a:lnTo>
                  <a:lnTo>
                    <a:pt x="124" y="36"/>
                  </a:lnTo>
                  <a:lnTo>
                    <a:pt x="112" y="38"/>
                  </a:lnTo>
                  <a:lnTo>
                    <a:pt x="101" y="41"/>
                  </a:lnTo>
                  <a:lnTo>
                    <a:pt x="90" y="42"/>
                  </a:lnTo>
                  <a:lnTo>
                    <a:pt x="79" y="42"/>
                  </a:lnTo>
                  <a:lnTo>
                    <a:pt x="68" y="42"/>
                  </a:lnTo>
                  <a:lnTo>
                    <a:pt x="57" y="41"/>
                  </a:lnTo>
                  <a:lnTo>
                    <a:pt x="47" y="40"/>
                  </a:lnTo>
                  <a:lnTo>
                    <a:pt x="38" y="37"/>
                  </a:lnTo>
                  <a:lnTo>
                    <a:pt x="28" y="34"/>
                  </a:lnTo>
                  <a:lnTo>
                    <a:pt x="19" y="31"/>
                  </a:lnTo>
                  <a:lnTo>
                    <a:pt x="10" y="27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1" y="38"/>
                  </a:lnTo>
                  <a:lnTo>
                    <a:pt x="1" y="43"/>
                  </a:lnTo>
                  <a:lnTo>
                    <a:pt x="10" y="47"/>
                  </a:lnTo>
                  <a:lnTo>
                    <a:pt x="19" y="50"/>
                  </a:lnTo>
                  <a:lnTo>
                    <a:pt x="28" y="53"/>
                  </a:lnTo>
                  <a:lnTo>
                    <a:pt x="38" y="56"/>
                  </a:lnTo>
                  <a:lnTo>
                    <a:pt x="48" y="59"/>
                  </a:lnTo>
                  <a:lnTo>
                    <a:pt x="58" y="60"/>
                  </a:lnTo>
                  <a:lnTo>
                    <a:pt x="68" y="61"/>
                  </a:lnTo>
                  <a:lnTo>
                    <a:pt x="79" y="62"/>
                  </a:lnTo>
                  <a:lnTo>
                    <a:pt x="90" y="61"/>
                  </a:lnTo>
                  <a:lnTo>
                    <a:pt x="101" y="60"/>
                  </a:lnTo>
                  <a:lnTo>
                    <a:pt x="113" y="59"/>
                  </a:lnTo>
                  <a:lnTo>
                    <a:pt x="124" y="56"/>
                  </a:lnTo>
                  <a:lnTo>
                    <a:pt x="135" y="53"/>
                  </a:lnTo>
                  <a:lnTo>
                    <a:pt x="147" y="50"/>
                  </a:lnTo>
                  <a:lnTo>
                    <a:pt x="158" y="47"/>
                  </a:lnTo>
                  <a:lnTo>
                    <a:pt x="168" y="43"/>
                  </a:lnTo>
                  <a:lnTo>
                    <a:pt x="180" y="40"/>
                  </a:lnTo>
                  <a:lnTo>
                    <a:pt x="189" y="36"/>
                  </a:lnTo>
                  <a:lnTo>
                    <a:pt x="200" y="33"/>
                  </a:lnTo>
                  <a:lnTo>
                    <a:pt x="210" y="30"/>
                  </a:lnTo>
                  <a:lnTo>
                    <a:pt x="218" y="28"/>
                  </a:lnTo>
                  <a:lnTo>
                    <a:pt x="227" y="26"/>
                  </a:lnTo>
                  <a:lnTo>
                    <a:pt x="235" y="25"/>
                  </a:lnTo>
                  <a:lnTo>
                    <a:pt x="242" y="24"/>
                  </a:lnTo>
                  <a:lnTo>
                    <a:pt x="252" y="25"/>
                  </a:lnTo>
                  <a:lnTo>
                    <a:pt x="262" y="25"/>
                  </a:lnTo>
                  <a:lnTo>
                    <a:pt x="271" y="27"/>
                  </a:lnTo>
                  <a:lnTo>
                    <a:pt x="280" y="29"/>
                  </a:lnTo>
                  <a:lnTo>
                    <a:pt x="289" y="33"/>
                  </a:lnTo>
                  <a:lnTo>
                    <a:pt x="298" y="35"/>
                  </a:lnTo>
                  <a:lnTo>
                    <a:pt x="308" y="39"/>
                  </a:lnTo>
                  <a:lnTo>
                    <a:pt x="316" y="42"/>
                  </a:lnTo>
                  <a:lnTo>
                    <a:pt x="326" y="46"/>
                  </a:lnTo>
                  <a:lnTo>
                    <a:pt x="335" y="50"/>
                  </a:lnTo>
                  <a:lnTo>
                    <a:pt x="345" y="52"/>
                  </a:lnTo>
                  <a:lnTo>
                    <a:pt x="354" y="55"/>
                  </a:lnTo>
                  <a:lnTo>
                    <a:pt x="363" y="58"/>
                  </a:lnTo>
                  <a:lnTo>
                    <a:pt x="374" y="60"/>
                  </a:lnTo>
                  <a:lnTo>
                    <a:pt x="383" y="60"/>
                  </a:lnTo>
                  <a:lnTo>
                    <a:pt x="395" y="61"/>
                  </a:lnTo>
                  <a:lnTo>
                    <a:pt x="405" y="60"/>
                  </a:lnTo>
                  <a:lnTo>
                    <a:pt x="417" y="59"/>
                  </a:lnTo>
                  <a:lnTo>
                    <a:pt x="428" y="57"/>
                  </a:lnTo>
                  <a:lnTo>
                    <a:pt x="439" y="55"/>
                  </a:lnTo>
                  <a:lnTo>
                    <a:pt x="450" y="52"/>
                  </a:lnTo>
                  <a:lnTo>
                    <a:pt x="462" y="48"/>
                  </a:lnTo>
                  <a:lnTo>
                    <a:pt x="473" y="45"/>
                  </a:lnTo>
                  <a:lnTo>
                    <a:pt x="483" y="41"/>
                  </a:lnTo>
                  <a:lnTo>
                    <a:pt x="494" y="38"/>
                  </a:lnTo>
                  <a:lnTo>
                    <a:pt x="504" y="34"/>
                  </a:lnTo>
                  <a:lnTo>
                    <a:pt x="515" y="31"/>
                  </a:lnTo>
                  <a:lnTo>
                    <a:pt x="524" y="28"/>
                  </a:lnTo>
                  <a:lnTo>
                    <a:pt x="533" y="26"/>
                  </a:lnTo>
                  <a:lnTo>
                    <a:pt x="541" y="24"/>
                  </a:lnTo>
                  <a:lnTo>
                    <a:pt x="549" y="23"/>
                  </a:lnTo>
                  <a:lnTo>
                    <a:pt x="557" y="23"/>
                  </a:lnTo>
                  <a:lnTo>
                    <a:pt x="558" y="23"/>
                  </a:lnTo>
                  <a:lnTo>
                    <a:pt x="559" y="24"/>
                  </a:lnTo>
                  <a:lnTo>
                    <a:pt x="560" y="24"/>
                  </a:lnTo>
                  <a:lnTo>
                    <a:pt x="569" y="25"/>
                  </a:lnTo>
                  <a:lnTo>
                    <a:pt x="579" y="27"/>
                  </a:lnTo>
                  <a:lnTo>
                    <a:pt x="588" y="28"/>
                  </a:lnTo>
                  <a:lnTo>
                    <a:pt x="597" y="31"/>
                  </a:lnTo>
                  <a:lnTo>
                    <a:pt x="606" y="34"/>
                  </a:lnTo>
                  <a:lnTo>
                    <a:pt x="615" y="37"/>
                  </a:lnTo>
                  <a:lnTo>
                    <a:pt x="624" y="41"/>
                  </a:lnTo>
                  <a:lnTo>
                    <a:pt x="633" y="44"/>
                  </a:lnTo>
                  <a:lnTo>
                    <a:pt x="642" y="47"/>
                  </a:lnTo>
                  <a:lnTo>
                    <a:pt x="651" y="50"/>
                  </a:lnTo>
                  <a:lnTo>
                    <a:pt x="660" y="53"/>
                  </a:lnTo>
                  <a:lnTo>
                    <a:pt x="669" y="56"/>
                  </a:lnTo>
                  <a:lnTo>
                    <a:pt x="679" y="58"/>
                  </a:lnTo>
                  <a:lnTo>
                    <a:pt x="689" y="60"/>
                  </a:lnTo>
                  <a:lnTo>
                    <a:pt x="699" y="61"/>
                  </a:lnTo>
                  <a:lnTo>
                    <a:pt x="710" y="61"/>
                  </a:lnTo>
                  <a:lnTo>
                    <a:pt x="721" y="60"/>
                  </a:lnTo>
                  <a:lnTo>
                    <a:pt x="732" y="59"/>
                  </a:lnTo>
                  <a:lnTo>
                    <a:pt x="743" y="57"/>
                  </a:lnTo>
                  <a:lnTo>
                    <a:pt x="755" y="55"/>
                  </a:lnTo>
                  <a:lnTo>
                    <a:pt x="766" y="52"/>
                  </a:lnTo>
                  <a:lnTo>
                    <a:pt x="777" y="48"/>
                  </a:lnTo>
                  <a:lnTo>
                    <a:pt x="789" y="45"/>
                  </a:lnTo>
                  <a:lnTo>
                    <a:pt x="800" y="41"/>
                  </a:lnTo>
                  <a:lnTo>
                    <a:pt x="810" y="38"/>
                  </a:lnTo>
                  <a:lnTo>
                    <a:pt x="821" y="35"/>
                  </a:lnTo>
                  <a:lnTo>
                    <a:pt x="831" y="31"/>
                  </a:lnTo>
                  <a:lnTo>
                    <a:pt x="840" y="28"/>
                  </a:lnTo>
                  <a:lnTo>
                    <a:pt x="850" y="26"/>
                  </a:lnTo>
                  <a:lnTo>
                    <a:pt x="858" y="24"/>
                  </a:lnTo>
                  <a:lnTo>
                    <a:pt x="866" y="23"/>
                  </a:lnTo>
                  <a:lnTo>
                    <a:pt x="873" y="22"/>
                  </a:lnTo>
                  <a:lnTo>
                    <a:pt x="883" y="23"/>
                  </a:lnTo>
                  <a:lnTo>
                    <a:pt x="893" y="24"/>
                  </a:lnTo>
                  <a:lnTo>
                    <a:pt x="901" y="26"/>
                  </a:lnTo>
                  <a:lnTo>
                    <a:pt x="911" y="28"/>
                  </a:lnTo>
                  <a:lnTo>
                    <a:pt x="920" y="31"/>
                  </a:lnTo>
                  <a:lnTo>
                    <a:pt x="929" y="34"/>
                  </a:lnTo>
                  <a:lnTo>
                    <a:pt x="938" y="38"/>
                  </a:lnTo>
                  <a:lnTo>
                    <a:pt x="946" y="41"/>
                  </a:lnTo>
                  <a:lnTo>
                    <a:pt x="956" y="45"/>
                  </a:lnTo>
                  <a:lnTo>
                    <a:pt x="964" y="48"/>
                  </a:lnTo>
                  <a:lnTo>
                    <a:pt x="974" y="51"/>
                  </a:lnTo>
                  <a:lnTo>
                    <a:pt x="983" y="54"/>
                  </a:lnTo>
                  <a:lnTo>
                    <a:pt x="993" y="57"/>
                  </a:lnTo>
                  <a:lnTo>
                    <a:pt x="1003" y="59"/>
                  </a:lnTo>
                  <a:lnTo>
                    <a:pt x="1013" y="59"/>
                  </a:lnTo>
                  <a:lnTo>
                    <a:pt x="1024" y="60"/>
                  </a:lnTo>
                  <a:lnTo>
                    <a:pt x="1035" y="59"/>
                  </a:lnTo>
                  <a:lnTo>
                    <a:pt x="1046" y="58"/>
                  </a:lnTo>
                  <a:lnTo>
                    <a:pt x="1057" y="56"/>
                  </a:lnTo>
                  <a:lnTo>
                    <a:pt x="1069" y="54"/>
                  </a:lnTo>
                  <a:lnTo>
                    <a:pt x="1080" y="51"/>
                  </a:lnTo>
                  <a:lnTo>
                    <a:pt x="1091" y="48"/>
                  </a:lnTo>
                  <a:lnTo>
                    <a:pt x="1103" y="44"/>
                  </a:lnTo>
                  <a:lnTo>
                    <a:pt x="1114" y="41"/>
                  </a:lnTo>
                  <a:lnTo>
                    <a:pt x="1124" y="37"/>
                  </a:lnTo>
                  <a:lnTo>
                    <a:pt x="1135" y="34"/>
                  </a:lnTo>
                  <a:lnTo>
                    <a:pt x="1145" y="31"/>
                  </a:lnTo>
                  <a:lnTo>
                    <a:pt x="1154" y="28"/>
                  </a:lnTo>
                  <a:lnTo>
                    <a:pt x="1164" y="25"/>
                  </a:lnTo>
                  <a:lnTo>
                    <a:pt x="1172" y="24"/>
                  </a:lnTo>
                  <a:lnTo>
                    <a:pt x="1180" y="22"/>
                  </a:lnTo>
                  <a:lnTo>
                    <a:pt x="1187" y="22"/>
                  </a:lnTo>
                  <a:lnTo>
                    <a:pt x="1198" y="22"/>
                  </a:lnTo>
                  <a:lnTo>
                    <a:pt x="1207" y="23"/>
                  </a:lnTo>
                  <a:lnTo>
                    <a:pt x="1216" y="25"/>
                  </a:lnTo>
                  <a:lnTo>
                    <a:pt x="1225" y="28"/>
                  </a:lnTo>
                  <a:lnTo>
                    <a:pt x="1235" y="30"/>
                  </a:lnTo>
                  <a:lnTo>
                    <a:pt x="1243" y="34"/>
                  </a:lnTo>
                  <a:lnTo>
                    <a:pt x="1253" y="37"/>
                  </a:lnTo>
                  <a:lnTo>
                    <a:pt x="1261" y="40"/>
                  </a:lnTo>
                  <a:lnTo>
                    <a:pt x="1271" y="44"/>
                  </a:lnTo>
                  <a:lnTo>
                    <a:pt x="1279" y="47"/>
                  </a:lnTo>
                  <a:lnTo>
                    <a:pt x="1289" y="51"/>
                  </a:lnTo>
                  <a:lnTo>
                    <a:pt x="1298" y="53"/>
                  </a:lnTo>
                  <a:lnTo>
                    <a:pt x="1308" y="55"/>
                  </a:lnTo>
                  <a:lnTo>
                    <a:pt x="1318" y="58"/>
                  </a:lnTo>
                  <a:lnTo>
                    <a:pt x="1328" y="59"/>
                  </a:lnTo>
                  <a:lnTo>
                    <a:pt x="1339" y="59"/>
                  </a:lnTo>
                  <a:lnTo>
                    <a:pt x="1349" y="59"/>
                  </a:lnTo>
                  <a:lnTo>
                    <a:pt x="1361" y="57"/>
                  </a:lnTo>
                  <a:lnTo>
                    <a:pt x="1372" y="55"/>
                  </a:lnTo>
                  <a:lnTo>
                    <a:pt x="1384" y="52"/>
                  </a:lnTo>
                  <a:lnTo>
                    <a:pt x="1395" y="50"/>
                  </a:lnTo>
                  <a:lnTo>
                    <a:pt x="1406" y="47"/>
                  </a:lnTo>
                  <a:lnTo>
                    <a:pt x="1418" y="43"/>
                  </a:lnTo>
                  <a:lnTo>
                    <a:pt x="1428" y="39"/>
                  </a:lnTo>
                  <a:lnTo>
                    <a:pt x="1439" y="35"/>
                  </a:lnTo>
                  <a:lnTo>
                    <a:pt x="1449" y="33"/>
                  </a:lnTo>
                  <a:lnTo>
                    <a:pt x="1460" y="29"/>
                  </a:lnTo>
                  <a:lnTo>
                    <a:pt x="1469" y="27"/>
                  </a:lnTo>
                  <a:lnTo>
                    <a:pt x="1477" y="24"/>
                  </a:lnTo>
                  <a:lnTo>
                    <a:pt x="1486" y="22"/>
                  </a:lnTo>
                  <a:lnTo>
                    <a:pt x="1494" y="21"/>
                  </a:lnTo>
                  <a:lnTo>
                    <a:pt x="1501" y="21"/>
                  </a:lnTo>
                  <a:lnTo>
                    <a:pt x="1502" y="21"/>
                  </a:lnTo>
                  <a:lnTo>
                    <a:pt x="1504" y="21"/>
                  </a:lnTo>
                  <a:lnTo>
                    <a:pt x="1505" y="21"/>
                  </a:lnTo>
                  <a:lnTo>
                    <a:pt x="1514" y="22"/>
                  </a:lnTo>
                  <a:lnTo>
                    <a:pt x="1524" y="24"/>
                  </a:lnTo>
                  <a:lnTo>
                    <a:pt x="1533" y="26"/>
                  </a:lnTo>
                  <a:lnTo>
                    <a:pt x="1542" y="29"/>
                  </a:lnTo>
                  <a:lnTo>
                    <a:pt x="1551" y="32"/>
                  </a:lnTo>
                  <a:lnTo>
                    <a:pt x="1560" y="35"/>
                  </a:lnTo>
                  <a:lnTo>
                    <a:pt x="1569" y="38"/>
                  </a:lnTo>
                  <a:lnTo>
                    <a:pt x="1578" y="41"/>
                  </a:lnTo>
                  <a:lnTo>
                    <a:pt x="1587" y="45"/>
                  </a:lnTo>
                  <a:lnTo>
                    <a:pt x="1596" y="48"/>
                  </a:lnTo>
                  <a:lnTo>
                    <a:pt x="1605" y="51"/>
                  </a:lnTo>
                  <a:lnTo>
                    <a:pt x="1614" y="54"/>
                  </a:lnTo>
                  <a:lnTo>
                    <a:pt x="1624" y="55"/>
                  </a:lnTo>
                  <a:lnTo>
                    <a:pt x="1634" y="57"/>
                  </a:lnTo>
                  <a:lnTo>
                    <a:pt x="1644" y="59"/>
                  </a:lnTo>
                  <a:lnTo>
                    <a:pt x="1655" y="59"/>
                  </a:lnTo>
                  <a:lnTo>
                    <a:pt x="1662" y="59"/>
                  </a:lnTo>
                  <a:lnTo>
                    <a:pt x="1670" y="58"/>
                  </a:lnTo>
                  <a:lnTo>
                    <a:pt x="1678" y="57"/>
                  </a:lnTo>
                  <a:lnTo>
                    <a:pt x="1685" y="55"/>
                  </a:lnTo>
                  <a:lnTo>
                    <a:pt x="1693" y="54"/>
                  </a:lnTo>
                  <a:lnTo>
                    <a:pt x="1701" y="52"/>
                  </a:lnTo>
                  <a:lnTo>
                    <a:pt x="1709" y="50"/>
                  </a:lnTo>
                  <a:lnTo>
                    <a:pt x="1717" y="48"/>
                  </a:lnTo>
                  <a:lnTo>
                    <a:pt x="1725" y="46"/>
                  </a:lnTo>
                  <a:lnTo>
                    <a:pt x="1732" y="43"/>
                  </a:lnTo>
                  <a:lnTo>
                    <a:pt x="1740" y="41"/>
                  </a:lnTo>
                  <a:lnTo>
                    <a:pt x="1748" y="38"/>
                  </a:lnTo>
                  <a:lnTo>
                    <a:pt x="1755" y="36"/>
                  </a:lnTo>
                  <a:lnTo>
                    <a:pt x="1763" y="34"/>
                  </a:lnTo>
                  <a:lnTo>
                    <a:pt x="1769" y="31"/>
                  </a:lnTo>
                  <a:lnTo>
                    <a:pt x="1777" y="29"/>
                  </a:lnTo>
                  <a:lnTo>
                    <a:pt x="1782" y="27"/>
                  </a:lnTo>
                  <a:lnTo>
                    <a:pt x="1788" y="25"/>
                  </a:lnTo>
                  <a:lnTo>
                    <a:pt x="1794" y="24"/>
                  </a:lnTo>
                  <a:lnTo>
                    <a:pt x="1799" y="23"/>
                  </a:lnTo>
                  <a:lnTo>
                    <a:pt x="1804" y="22"/>
                  </a:lnTo>
                  <a:lnTo>
                    <a:pt x="1809" y="21"/>
                  </a:lnTo>
                  <a:lnTo>
                    <a:pt x="1814" y="21"/>
                  </a:lnTo>
                  <a:lnTo>
                    <a:pt x="1819" y="21"/>
                  </a:lnTo>
                  <a:lnTo>
                    <a:pt x="1828" y="21"/>
                  </a:lnTo>
                  <a:lnTo>
                    <a:pt x="1837" y="22"/>
                  </a:lnTo>
                  <a:lnTo>
                    <a:pt x="1847" y="24"/>
                  </a:lnTo>
                  <a:lnTo>
                    <a:pt x="1856" y="27"/>
                  </a:lnTo>
                  <a:lnTo>
                    <a:pt x="1865" y="29"/>
                  </a:lnTo>
                  <a:lnTo>
                    <a:pt x="1874" y="33"/>
                  </a:lnTo>
                  <a:lnTo>
                    <a:pt x="1883" y="36"/>
                  </a:lnTo>
                  <a:lnTo>
                    <a:pt x="1892" y="39"/>
                  </a:lnTo>
                  <a:lnTo>
                    <a:pt x="1901" y="42"/>
                  </a:lnTo>
                  <a:lnTo>
                    <a:pt x="1910" y="46"/>
                  </a:lnTo>
                  <a:lnTo>
                    <a:pt x="1920" y="50"/>
                  </a:lnTo>
                  <a:lnTo>
                    <a:pt x="1929" y="52"/>
                  </a:lnTo>
                  <a:lnTo>
                    <a:pt x="1939" y="54"/>
                  </a:lnTo>
                  <a:lnTo>
                    <a:pt x="1949" y="57"/>
                  </a:lnTo>
                  <a:lnTo>
                    <a:pt x="1959" y="57"/>
                  </a:lnTo>
                  <a:lnTo>
                    <a:pt x="1970" y="58"/>
                  </a:lnTo>
                  <a:lnTo>
                    <a:pt x="1981" y="57"/>
                  </a:lnTo>
                  <a:lnTo>
                    <a:pt x="1991" y="56"/>
                  </a:lnTo>
                  <a:lnTo>
                    <a:pt x="2002" y="54"/>
                  </a:lnTo>
                  <a:lnTo>
                    <a:pt x="2012" y="52"/>
                  </a:lnTo>
                  <a:lnTo>
                    <a:pt x="2023" y="49"/>
                  </a:lnTo>
                  <a:lnTo>
                    <a:pt x="2034" y="46"/>
                  </a:lnTo>
                  <a:lnTo>
                    <a:pt x="2045" y="42"/>
                  </a:lnTo>
                  <a:lnTo>
                    <a:pt x="2056" y="39"/>
                  </a:lnTo>
                  <a:lnTo>
                    <a:pt x="2066" y="35"/>
                  </a:lnTo>
                  <a:lnTo>
                    <a:pt x="2076" y="32"/>
                  </a:lnTo>
                  <a:lnTo>
                    <a:pt x="2086" y="29"/>
                  </a:lnTo>
                  <a:lnTo>
                    <a:pt x="2096" y="26"/>
                  </a:lnTo>
                  <a:lnTo>
                    <a:pt x="2104" y="24"/>
                  </a:lnTo>
                  <a:lnTo>
                    <a:pt x="2113" y="22"/>
                  </a:lnTo>
                  <a:lnTo>
                    <a:pt x="2121" y="21"/>
                  </a:lnTo>
                  <a:lnTo>
                    <a:pt x="2128" y="20"/>
                  </a:lnTo>
                  <a:lnTo>
                    <a:pt x="2138" y="20"/>
                  </a:lnTo>
                  <a:lnTo>
                    <a:pt x="2148" y="21"/>
                  </a:lnTo>
                  <a:lnTo>
                    <a:pt x="2157" y="23"/>
                  </a:lnTo>
                  <a:lnTo>
                    <a:pt x="2166" y="25"/>
                  </a:lnTo>
                  <a:lnTo>
                    <a:pt x="2175" y="28"/>
                  </a:lnTo>
                  <a:lnTo>
                    <a:pt x="2184" y="31"/>
                  </a:lnTo>
                  <a:lnTo>
                    <a:pt x="2193" y="35"/>
                  </a:lnTo>
                  <a:lnTo>
                    <a:pt x="2202" y="38"/>
                  </a:lnTo>
                  <a:lnTo>
                    <a:pt x="2211" y="42"/>
                  </a:lnTo>
                  <a:lnTo>
                    <a:pt x="2220" y="46"/>
                  </a:lnTo>
                  <a:lnTo>
                    <a:pt x="2229" y="48"/>
                  </a:lnTo>
                  <a:lnTo>
                    <a:pt x="2238" y="51"/>
                  </a:lnTo>
                  <a:lnTo>
                    <a:pt x="2248" y="54"/>
                  </a:lnTo>
                  <a:lnTo>
                    <a:pt x="2258" y="55"/>
                  </a:lnTo>
                  <a:lnTo>
                    <a:pt x="2268" y="57"/>
                  </a:lnTo>
                  <a:lnTo>
                    <a:pt x="2279" y="57"/>
                  </a:lnTo>
                  <a:lnTo>
                    <a:pt x="2291" y="57"/>
                  </a:lnTo>
                  <a:lnTo>
                    <a:pt x="2303" y="55"/>
                  </a:lnTo>
                  <a:lnTo>
                    <a:pt x="2316" y="53"/>
                  </a:lnTo>
                  <a:lnTo>
                    <a:pt x="2329" y="50"/>
                  </a:lnTo>
                  <a:lnTo>
                    <a:pt x="2341" y="47"/>
                  </a:lnTo>
                  <a:lnTo>
                    <a:pt x="2353" y="43"/>
                  </a:lnTo>
                  <a:lnTo>
                    <a:pt x="2366" y="39"/>
                  </a:lnTo>
                  <a:lnTo>
                    <a:pt x="2377" y="35"/>
                  </a:lnTo>
                  <a:lnTo>
                    <a:pt x="2387" y="33"/>
                  </a:lnTo>
                  <a:lnTo>
                    <a:pt x="2396" y="29"/>
                  </a:lnTo>
                  <a:lnTo>
                    <a:pt x="2405" y="27"/>
                  </a:lnTo>
                  <a:lnTo>
                    <a:pt x="2413" y="24"/>
                  </a:lnTo>
                  <a:lnTo>
                    <a:pt x="2421" y="22"/>
                  </a:lnTo>
                  <a:lnTo>
                    <a:pt x="2429" y="21"/>
                  </a:lnTo>
                  <a:lnTo>
                    <a:pt x="2436" y="20"/>
                  </a:lnTo>
                  <a:lnTo>
                    <a:pt x="2442" y="20"/>
                  </a:lnTo>
                  <a:lnTo>
                    <a:pt x="2443" y="0"/>
                  </a:lnTo>
                </a:path>
              </a:pathLst>
            </a:custGeom>
            <a:solidFill>
              <a:srgbClr val="AAFF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19"/>
            <p:cNvSpPr>
              <a:spLocks/>
            </p:cNvSpPr>
            <p:nvPr/>
          </p:nvSpPr>
          <p:spPr bwMode="auto">
            <a:xfrm>
              <a:off x="789" y="167"/>
              <a:ext cx="2444" cy="62"/>
            </a:xfrm>
            <a:custGeom>
              <a:avLst/>
              <a:gdLst>
                <a:gd name="T0" fmla="*/ 2387 w 2444"/>
                <a:gd name="T1" fmla="*/ 12 h 62"/>
                <a:gd name="T2" fmla="*/ 2279 w 2444"/>
                <a:gd name="T3" fmla="*/ 37 h 62"/>
                <a:gd name="T4" fmla="*/ 2193 w 2444"/>
                <a:gd name="T5" fmla="*/ 16 h 62"/>
                <a:gd name="T6" fmla="*/ 2114 w 2444"/>
                <a:gd name="T7" fmla="*/ 2 h 62"/>
                <a:gd name="T8" fmla="*/ 2024 w 2444"/>
                <a:gd name="T9" fmla="*/ 29 h 62"/>
                <a:gd name="T10" fmla="*/ 1929 w 2444"/>
                <a:gd name="T11" fmla="*/ 33 h 62"/>
                <a:gd name="T12" fmla="*/ 1848 w 2444"/>
                <a:gd name="T13" fmla="*/ 6 h 62"/>
                <a:gd name="T14" fmla="*/ 1800 w 2444"/>
                <a:gd name="T15" fmla="*/ 3 h 62"/>
                <a:gd name="T16" fmla="*/ 1740 w 2444"/>
                <a:gd name="T17" fmla="*/ 20 h 62"/>
                <a:gd name="T18" fmla="*/ 1670 w 2444"/>
                <a:gd name="T19" fmla="*/ 38 h 62"/>
                <a:gd name="T20" fmla="*/ 1586 w 2444"/>
                <a:gd name="T21" fmla="*/ 23 h 62"/>
                <a:gd name="T22" fmla="*/ 1505 w 2444"/>
                <a:gd name="T23" fmla="*/ 2 h 62"/>
                <a:gd name="T24" fmla="*/ 1441 w 2444"/>
                <a:gd name="T25" fmla="*/ 16 h 62"/>
                <a:gd name="T26" fmla="*/ 1339 w 2444"/>
                <a:gd name="T27" fmla="*/ 39 h 62"/>
                <a:gd name="T28" fmla="*/ 1253 w 2444"/>
                <a:gd name="T29" fmla="*/ 19 h 62"/>
                <a:gd name="T30" fmla="*/ 1173 w 2444"/>
                <a:gd name="T31" fmla="*/ 3 h 62"/>
                <a:gd name="T32" fmla="*/ 1081 w 2444"/>
                <a:gd name="T33" fmla="*/ 31 h 62"/>
                <a:gd name="T34" fmla="*/ 984 w 2444"/>
                <a:gd name="T35" fmla="*/ 34 h 62"/>
                <a:gd name="T36" fmla="*/ 902 w 2444"/>
                <a:gd name="T37" fmla="*/ 7 h 62"/>
                <a:gd name="T38" fmla="*/ 821 w 2444"/>
                <a:gd name="T39" fmla="*/ 14 h 62"/>
                <a:gd name="T40" fmla="*/ 721 w 2444"/>
                <a:gd name="T41" fmla="*/ 40 h 62"/>
                <a:gd name="T42" fmla="*/ 632 w 2444"/>
                <a:gd name="T43" fmla="*/ 22 h 62"/>
                <a:gd name="T44" fmla="*/ 558 w 2444"/>
                <a:gd name="T45" fmla="*/ 4 h 62"/>
                <a:gd name="T46" fmla="*/ 507 w 2444"/>
                <a:gd name="T47" fmla="*/ 15 h 62"/>
                <a:gd name="T48" fmla="*/ 405 w 2444"/>
                <a:gd name="T49" fmla="*/ 41 h 62"/>
                <a:gd name="T50" fmla="*/ 317 w 2444"/>
                <a:gd name="T51" fmla="*/ 24 h 62"/>
                <a:gd name="T52" fmla="*/ 236 w 2444"/>
                <a:gd name="T53" fmla="*/ 5 h 62"/>
                <a:gd name="T54" fmla="*/ 147 w 2444"/>
                <a:gd name="T55" fmla="*/ 30 h 62"/>
                <a:gd name="T56" fmla="*/ 48 w 2444"/>
                <a:gd name="T57" fmla="*/ 39 h 62"/>
                <a:gd name="T58" fmla="*/ 0 w 2444"/>
                <a:gd name="T59" fmla="*/ 42 h 62"/>
                <a:gd name="T60" fmla="*/ 90 w 2444"/>
                <a:gd name="T61" fmla="*/ 60 h 62"/>
                <a:gd name="T62" fmla="*/ 190 w 2444"/>
                <a:gd name="T63" fmla="*/ 35 h 62"/>
                <a:gd name="T64" fmla="*/ 272 w 2444"/>
                <a:gd name="T65" fmla="*/ 27 h 62"/>
                <a:gd name="T66" fmla="*/ 354 w 2444"/>
                <a:gd name="T67" fmla="*/ 54 h 62"/>
                <a:gd name="T68" fmla="*/ 451 w 2444"/>
                <a:gd name="T69" fmla="*/ 51 h 62"/>
                <a:gd name="T70" fmla="*/ 542 w 2444"/>
                <a:gd name="T71" fmla="*/ 24 h 62"/>
                <a:gd name="T72" fmla="*/ 589 w 2444"/>
                <a:gd name="T73" fmla="*/ 28 h 62"/>
                <a:gd name="T74" fmla="*/ 670 w 2444"/>
                <a:gd name="T75" fmla="*/ 55 h 62"/>
                <a:gd name="T76" fmla="*/ 767 w 2444"/>
                <a:gd name="T77" fmla="*/ 51 h 62"/>
                <a:gd name="T78" fmla="*/ 859 w 2444"/>
                <a:gd name="T79" fmla="*/ 24 h 62"/>
                <a:gd name="T80" fmla="*/ 938 w 2444"/>
                <a:gd name="T81" fmla="*/ 37 h 62"/>
                <a:gd name="T82" fmla="*/ 1025 w 2444"/>
                <a:gd name="T83" fmla="*/ 59 h 62"/>
                <a:gd name="T84" fmla="*/ 1125 w 2444"/>
                <a:gd name="T85" fmla="*/ 37 h 62"/>
                <a:gd name="T86" fmla="*/ 1208 w 2444"/>
                <a:gd name="T87" fmla="*/ 23 h 62"/>
                <a:gd name="T88" fmla="*/ 1290 w 2444"/>
                <a:gd name="T89" fmla="*/ 50 h 62"/>
                <a:gd name="T90" fmla="*/ 1384 w 2444"/>
                <a:gd name="T91" fmla="*/ 52 h 62"/>
                <a:gd name="T92" fmla="*/ 1478 w 2444"/>
                <a:gd name="T93" fmla="*/ 24 h 62"/>
                <a:gd name="T94" fmla="*/ 1525 w 2444"/>
                <a:gd name="T95" fmla="*/ 24 h 62"/>
                <a:gd name="T96" fmla="*/ 1605 w 2444"/>
                <a:gd name="T97" fmla="*/ 50 h 62"/>
                <a:gd name="T98" fmla="*/ 1686 w 2444"/>
                <a:gd name="T99" fmla="*/ 54 h 62"/>
                <a:gd name="T100" fmla="*/ 1756 w 2444"/>
                <a:gd name="T101" fmla="*/ 35 h 62"/>
                <a:gd name="T102" fmla="*/ 1810 w 2444"/>
                <a:gd name="T103" fmla="*/ 21 h 62"/>
                <a:gd name="T104" fmla="*/ 1883 w 2444"/>
                <a:gd name="T105" fmla="*/ 35 h 62"/>
                <a:gd name="T106" fmla="*/ 1970 w 2444"/>
                <a:gd name="T107" fmla="*/ 57 h 62"/>
                <a:gd name="T108" fmla="*/ 2067 w 2444"/>
                <a:gd name="T109" fmla="*/ 35 h 62"/>
                <a:gd name="T110" fmla="*/ 2148 w 2444"/>
                <a:gd name="T111" fmla="*/ 21 h 62"/>
                <a:gd name="T112" fmla="*/ 2230 w 2444"/>
                <a:gd name="T113" fmla="*/ 48 h 62"/>
                <a:gd name="T114" fmla="*/ 2329 w 2444"/>
                <a:gd name="T115" fmla="*/ 49 h 62"/>
                <a:gd name="T116" fmla="*/ 2422 w 2444"/>
                <a:gd name="T117" fmla="*/ 22 h 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444" h="62">
                  <a:moveTo>
                    <a:pt x="2443" y="0"/>
                  </a:moveTo>
                  <a:lnTo>
                    <a:pt x="2443" y="0"/>
                  </a:lnTo>
                  <a:lnTo>
                    <a:pt x="2437" y="0"/>
                  </a:lnTo>
                  <a:lnTo>
                    <a:pt x="2429" y="1"/>
                  </a:lnTo>
                  <a:lnTo>
                    <a:pt x="2422" y="2"/>
                  </a:lnTo>
                  <a:lnTo>
                    <a:pt x="2414" y="4"/>
                  </a:lnTo>
                  <a:lnTo>
                    <a:pt x="2405" y="7"/>
                  </a:lnTo>
                  <a:lnTo>
                    <a:pt x="2396" y="9"/>
                  </a:lnTo>
                  <a:lnTo>
                    <a:pt x="2387" y="12"/>
                  </a:lnTo>
                  <a:lnTo>
                    <a:pt x="2378" y="15"/>
                  </a:lnTo>
                  <a:lnTo>
                    <a:pt x="2366" y="19"/>
                  </a:lnTo>
                  <a:lnTo>
                    <a:pt x="2353" y="23"/>
                  </a:lnTo>
                  <a:lnTo>
                    <a:pt x="2341" y="27"/>
                  </a:lnTo>
                  <a:lnTo>
                    <a:pt x="2329" y="30"/>
                  </a:lnTo>
                  <a:lnTo>
                    <a:pt x="2316" y="33"/>
                  </a:lnTo>
                  <a:lnTo>
                    <a:pt x="2304" y="35"/>
                  </a:lnTo>
                  <a:lnTo>
                    <a:pt x="2292" y="37"/>
                  </a:lnTo>
                  <a:lnTo>
                    <a:pt x="2279" y="37"/>
                  </a:lnTo>
                  <a:lnTo>
                    <a:pt x="2268" y="37"/>
                  </a:lnTo>
                  <a:lnTo>
                    <a:pt x="2259" y="36"/>
                  </a:lnTo>
                  <a:lnTo>
                    <a:pt x="2248" y="34"/>
                  </a:lnTo>
                  <a:lnTo>
                    <a:pt x="2239" y="31"/>
                  </a:lnTo>
                  <a:lnTo>
                    <a:pt x="2230" y="29"/>
                  </a:lnTo>
                  <a:lnTo>
                    <a:pt x="2220" y="26"/>
                  </a:lnTo>
                  <a:lnTo>
                    <a:pt x="2211" y="22"/>
                  </a:lnTo>
                  <a:lnTo>
                    <a:pt x="2202" y="19"/>
                  </a:lnTo>
                  <a:lnTo>
                    <a:pt x="2193" y="16"/>
                  </a:lnTo>
                  <a:lnTo>
                    <a:pt x="2184" y="12"/>
                  </a:lnTo>
                  <a:lnTo>
                    <a:pt x="2175" y="9"/>
                  </a:lnTo>
                  <a:lnTo>
                    <a:pt x="2167" y="7"/>
                  </a:lnTo>
                  <a:lnTo>
                    <a:pt x="2157" y="4"/>
                  </a:lnTo>
                  <a:lnTo>
                    <a:pt x="2148" y="2"/>
                  </a:lnTo>
                  <a:lnTo>
                    <a:pt x="2138" y="1"/>
                  </a:lnTo>
                  <a:lnTo>
                    <a:pt x="2129" y="1"/>
                  </a:lnTo>
                  <a:lnTo>
                    <a:pt x="2122" y="1"/>
                  </a:lnTo>
                  <a:lnTo>
                    <a:pt x="2114" y="2"/>
                  </a:lnTo>
                  <a:lnTo>
                    <a:pt x="2105" y="4"/>
                  </a:lnTo>
                  <a:lnTo>
                    <a:pt x="2097" y="7"/>
                  </a:lnTo>
                  <a:lnTo>
                    <a:pt x="2087" y="9"/>
                  </a:lnTo>
                  <a:lnTo>
                    <a:pt x="2077" y="12"/>
                  </a:lnTo>
                  <a:lnTo>
                    <a:pt x="2067" y="16"/>
                  </a:lnTo>
                  <a:lnTo>
                    <a:pt x="2056" y="19"/>
                  </a:lnTo>
                  <a:lnTo>
                    <a:pt x="2046" y="23"/>
                  </a:lnTo>
                  <a:lnTo>
                    <a:pt x="2035" y="26"/>
                  </a:lnTo>
                  <a:lnTo>
                    <a:pt x="2024" y="29"/>
                  </a:lnTo>
                  <a:lnTo>
                    <a:pt x="2013" y="32"/>
                  </a:lnTo>
                  <a:lnTo>
                    <a:pt x="2002" y="34"/>
                  </a:lnTo>
                  <a:lnTo>
                    <a:pt x="1991" y="36"/>
                  </a:lnTo>
                  <a:lnTo>
                    <a:pt x="1981" y="37"/>
                  </a:lnTo>
                  <a:lnTo>
                    <a:pt x="1970" y="38"/>
                  </a:lnTo>
                  <a:lnTo>
                    <a:pt x="1959" y="38"/>
                  </a:lnTo>
                  <a:lnTo>
                    <a:pt x="1949" y="37"/>
                  </a:lnTo>
                  <a:lnTo>
                    <a:pt x="1939" y="35"/>
                  </a:lnTo>
                  <a:lnTo>
                    <a:pt x="1929" y="33"/>
                  </a:lnTo>
                  <a:lnTo>
                    <a:pt x="1920" y="30"/>
                  </a:lnTo>
                  <a:lnTo>
                    <a:pt x="1910" y="27"/>
                  </a:lnTo>
                  <a:lnTo>
                    <a:pt x="1901" y="24"/>
                  </a:lnTo>
                  <a:lnTo>
                    <a:pt x="1892" y="21"/>
                  </a:lnTo>
                  <a:lnTo>
                    <a:pt x="1883" y="18"/>
                  </a:lnTo>
                  <a:lnTo>
                    <a:pt x="1874" y="14"/>
                  </a:lnTo>
                  <a:lnTo>
                    <a:pt x="1866" y="11"/>
                  </a:lnTo>
                  <a:lnTo>
                    <a:pt x="1857" y="9"/>
                  </a:lnTo>
                  <a:lnTo>
                    <a:pt x="1848" y="6"/>
                  </a:lnTo>
                  <a:lnTo>
                    <a:pt x="1838" y="3"/>
                  </a:lnTo>
                  <a:lnTo>
                    <a:pt x="1829" y="2"/>
                  </a:lnTo>
                  <a:lnTo>
                    <a:pt x="1819" y="1"/>
                  </a:lnTo>
                  <a:lnTo>
                    <a:pt x="1815" y="1"/>
                  </a:lnTo>
                  <a:lnTo>
                    <a:pt x="1810" y="1"/>
                  </a:lnTo>
                  <a:lnTo>
                    <a:pt x="1805" y="2"/>
                  </a:lnTo>
                  <a:lnTo>
                    <a:pt x="1800" y="3"/>
                  </a:lnTo>
                  <a:lnTo>
                    <a:pt x="1795" y="4"/>
                  </a:lnTo>
                  <a:lnTo>
                    <a:pt x="1789" y="5"/>
                  </a:lnTo>
                  <a:lnTo>
                    <a:pt x="1783" y="7"/>
                  </a:lnTo>
                  <a:lnTo>
                    <a:pt x="1777" y="9"/>
                  </a:lnTo>
                  <a:lnTo>
                    <a:pt x="1770" y="11"/>
                  </a:lnTo>
                  <a:lnTo>
                    <a:pt x="1763" y="13"/>
                  </a:lnTo>
                  <a:lnTo>
                    <a:pt x="1755" y="16"/>
                  </a:lnTo>
                  <a:lnTo>
                    <a:pt x="1748" y="18"/>
                  </a:lnTo>
                  <a:lnTo>
                    <a:pt x="1740" y="20"/>
                  </a:lnTo>
                  <a:lnTo>
                    <a:pt x="1733" y="23"/>
                  </a:lnTo>
                  <a:lnTo>
                    <a:pt x="1725" y="26"/>
                  </a:lnTo>
                  <a:lnTo>
                    <a:pt x="1717" y="28"/>
                  </a:lnTo>
                  <a:lnTo>
                    <a:pt x="1709" y="30"/>
                  </a:lnTo>
                  <a:lnTo>
                    <a:pt x="1701" y="32"/>
                  </a:lnTo>
                  <a:lnTo>
                    <a:pt x="1693" y="34"/>
                  </a:lnTo>
                  <a:lnTo>
                    <a:pt x="1685" y="35"/>
                  </a:lnTo>
                  <a:lnTo>
                    <a:pt x="1678" y="37"/>
                  </a:lnTo>
                  <a:lnTo>
                    <a:pt x="1670" y="38"/>
                  </a:lnTo>
                  <a:lnTo>
                    <a:pt x="1662" y="38"/>
                  </a:lnTo>
                  <a:lnTo>
                    <a:pt x="1655" y="38"/>
                  </a:lnTo>
                  <a:lnTo>
                    <a:pt x="1644" y="38"/>
                  </a:lnTo>
                  <a:lnTo>
                    <a:pt x="1634" y="37"/>
                  </a:lnTo>
                  <a:lnTo>
                    <a:pt x="1624" y="35"/>
                  </a:lnTo>
                  <a:lnTo>
                    <a:pt x="1614" y="33"/>
                  </a:lnTo>
                  <a:lnTo>
                    <a:pt x="1605" y="30"/>
                  </a:lnTo>
                  <a:lnTo>
                    <a:pt x="1596" y="27"/>
                  </a:lnTo>
                  <a:lnTo>
                    <a:pt x="1586" y="23"/>
                  </a:lnTo>
                  <a:lnTo>
                    <a:pt x="1577" y="20"/>
                  </a:lnTo>
                  <a:lnTo>
                    <a:pt x="1569" y="17"/>
                  </a:lnTo>
                  <a:lnTo>
                    <a:pt x="1559" y="13"/>
                  </a:lnTo>
                  <a:lnTo>
                    <a:pt x="1551" y="10"/>
                  </a:lnTo>
                  <a:lnTo>
                    <a:pt x="1542" y="8"/>
                  </a:lnTo>
                  <a:lnTo>
                    <a:pt x="1533" y="5"/>
                  </a:lnTo>
                  <a:lnTo>
                    <a:pt x="1523" y="3"/>
                  </a:lnTo>
                  <a:lnTo>
                    <a:pt x="1514" y="2"/>
                  </a:lnTo>
                  <a:lnTo>
                    <a:pt x="1505" y="2"/>
                  </a:lnTo>
                  <a:lnTo>
                    <a:pt x="1504" y="2"/>
                  </a:lnTo>
                  <a:lnTo>
                    <a:pt x="1505" y="2"/>
                  </a:lnTo>
                  <a:lnTo>
                    <a:pt x="1497" y="2"/>
                  </a:lnTo>
                  <a:lnTo>
                    <a:pt x="1489" y="3"/>
                  </a:lnTo>
                  <a:lnTo>
                    <a:pt x="1481" y="5"/>
                  </a:lnTo>
                  <a:lnTo>
                    <a:pt x="1471" y="7"/>
                  </a:lnTo>
                  <a:lnTo>
                    <a:pt x="1462" y="9"/>
                  </a:lnTo>
                  <a:lnTo>
                    <a:pt x="1452" y="13"/>
                  </a:lnTo>
                  <a:lnTo>
                    <a:pt x="1441" y="16"/>
                  </a:lnTo>
                  <a:lnTo>
                    <a:pt x="1430" y="19"/>
                  </a:lnTo>
                  <a:lnTo>
                    <a:pt x="1418" y="23"/>
                  </a:lnTo>
                  <a:lnTo>
                    <a:pt x="1407" y="27"/>
                  </a:lnTo>
                  <a:lnTo>
                    <a:pt x="1396" y="30"/>
                  </a:lnTo>
                  <a:lnTo>
                    <a:pt x="1384" y="33"/>
                  </a:lnTo>
                  <a:lnTo>
                    <a:pt x="1373" y="35"/>
                  </a:lnTo>
                  <a:lnTo>
                    <a:pt x="1362" y="37"/>
                  </a:lnTo>
                  <a:lnTo>
                    <a:pt x="1350" y="38"/>
                  </a:lnTo>
                  <a:lnTo>
                    <a:pt x="1339" y="39"/>
                  </a:lnTo>
                  <a:lnTo>
                    <a:pt x="1328" y="39"/>
                  </a:lnTo>
                  <a:lnTo>
                    <a:pt x="1319" y="38"/>
                  </a:lnTo>
                  <a:lnTo>
                    <a:pt x="1308" y="36"/>
                  </a:lnTo>
                  <a:lnTo>
                    <a:pt x="1299" y="34"/>
                  </a:lnTo>
                  <a:lnTo>
                    <a:pt x="1290" y="31"/>
                  </a:lnTo>
                  <a:lnTo>
                    <a:pt x="1280" y="28"/>
                  </a:lnTo>
                  <a:lnTo>
                    <a:pt x="1271" y="26"/>
                  </a:lnTo>
                  <a:lnTo>
                    <a:pt x="1262" y="22"/>
                  </a:lnTo>
                  <a:lnTo>
                    <a:pt x="1253" y="19"/>
                  </a:lnTo>
                  <a:lnTo>
                    <a:pt x="1244" y="16"/>
                  </a:lnTo>
                  <a:lnTo>
                    <a:pt x="1235" y="12"/>
                  </a:lnTo>
                  <a:lnTo>
                    <a:pt x="1226" y="10"/>
                  </a:lnTo>
                  <a:lnTo>
                    <a:pt x="1217" y="7"/>
                  </a:lnTo>
                  <a:lnTo>
                    <a:pt x="1208" y="5"/>
                  </a:lnTo>
                  <a:lnTo>
                    <a:pt x="1198" y="3"/>
                  </a:lnTo>
                  <a:lnTo>
                    <a:pt x="1188" y="2"/>
                  </a:lnTo>
                  <a:lnTo>
                    <a:pt x="1181" y="2"/>
                  </a:lnTo>
                  <a:lnTo>
                    <a:pt x="1173" y="3"/>
                  </a:lnTo>
                  <a:lnTo>
                    <a:pt x="1164" y="5"/>
                  </a:lnTo>
                  <a:lnTo>
                    <a:pt x="1155" y="8"/>
                  </a:lnTo>
                  <a:lnTo>
                    <a:pt x="1145" y="10"/>
                  </a:lnTo>
                  <a:lnTo>
                    <a:pt x="1136" y="13"/>
                  </a:lnTo>
                  <a:lnTo>
                    <a:pt x="1125" y="17"/>
                  </a:lnTo>
                  <a:lnTo>
                    <a:pt x="1114" y="20"/>
                  </a:lnTo>
                  <a:lnTo>
                    <a:pt x="1104" y="24"/>
                  </a:lnTo>
                  <a:lnTo>
                    <a:pt x="1092" y="27"/>
                  </a:lnTo>
                  <a:lnTo>
                    <a:pt x="1081" y="31"/>
                  </a:lnTo>
                  <a:lnTo>
                    <a:pt x="1070" y="34"/>
                  </a:lnTo>
                  <a:lnTo>
                    <a:pt x="1058" y="36"/>
                  </a:lnTo>
                  <a:lnTo>
                    <a:pt x="1047" y="38"/>
                  </a:lnTo>
                  <a:lnTo>
                    <a:pt x="1036" y="39"/>
                  </a:lnTo>
                  <a:lnTo>
                    <a:pt x="1025" y="40"/>
                  </a:lnTo>
                  <a:lnTo>
                    <a:pt x="1014" y="39"/>
                  </a:lnTo>
                  <a:lnTo>
                    <a:pt x="1004" y="39"/>
                  </a:lnTo>
                  <a:lnTo>
                    <a:pt x="993" y="37"/>
                  </a:lnTo>
                  <a:lnTo>
                    <a:pt x="984" y="34"/>
                  </a:lnTo>
                  <a:lnTo>
                    <a:pt x="975" y="32"/>
                  </a:lnTo>
                  <a:lnTo>
                    <a:pt x="965" y="28"/>
                  </a:lnTo>
                  <a:lnTo>
                    <a:pt x="956" y="25"/>
                  </a:lnTo>
                  <a:lnTo>
                    <a:pt x="947" y="22"/>
                  </a:lnTo>
                  <a:lnTo>
                    <a:pt x="938" y="19"/>
                  </a:lnTo>
                  <a:lnTo>
                    <a:pt x="929" y="15"/>
                  </a:lnTo>
                  <a:lnTo>
                    <a:pt x="921" y="12"/>
                  </a:lnTo>
                  <a:lnTo>
                    <a:pt x="912" y="9"/>
                  </a:lnTo>
                  <a:lnTo>
                    <a:pt x="902" y="7"/>
                  </a:lnTo>
                  <a:lnTo>
                    <a:pt x="893" y="5"/>
                  </a:lnTo>
                  <a:lnTo>
                    <a:pt x="884" y="4"/>
                  </a:lnTo>
                  <a:lnTo>
                    <a:pt x="874" y="3"/>
                  </a:lnTo>
                  <a:lnTo>
                    <a:pt x="867" y="3"/>
                  </a:lnTo>
                  <a:lnTo>
                    <a:pt x="859" y="5"/>
                  </a:lnTo>
                  <a:lnTo>
                    <a:pt x="850" y="7"/>
                  </a:lnTo>
                  <a:lnTo>
                    <a:pt x="841" y="9"/>
                  </a:lnTo>
                  <a:lnTo>
                    <a:pt x="831" y="11"/>
                  </a:lnTo>
                  <a:lnTo>
                    <a:pt x="821" y="14"/>
                  </a:lnTo>
                  <a:lnTo>
                    <a:pt x="810" y="18"/>
                  </a:lnTo>
                  <a:lnTo>
                    <a:pt x="800" y="21"/>
                  </a:lnTo>
                  <a:lnTo>
                    <a:pt x="789" y="25"/>
                  </a:lnTo>
                  <a:lnTo>
                    <a:pt x="778" y="28"/>
                  </a:lnTo>
                  <a:lnTo>
                    <a:pt x="766" y="31"/>
                  </a:lnTo>
                  <a:lnTo>
                    <a:pt x="755" y="34"/>
                  </a:lnTo>
                  <a:lnTo>
                    <a:pt x="743" y="37"/>
                  </a:lnTo>
                  <a:lnTo>
                    <a:pt x="732" y="39"/>
                  </a:lnTo>
                  <a:lnTo>
                    <a:pt x="721" y="40"/>
                  </a:lnTo>
                  <a:lnTo>
                    <a:pt x="710" y="41"/>
                  </a:lnTo>
                  <a:lnTo>
                    <a:pt x="699" y="40"/>
                  </a:lnTo>
                  <a:lnTo>
                    <a:pt x="689" y="39"/>
                  </a:lnTo>
                  <a:lnTo>
                    <a:pt x="679" y="37"/>
                  </a:lnTo>
                  <a:lnTo>
                    <a:pt x="669" y="35"/>
                  </a:lnTo>
                  <a:lnTo>
                    <a:pt x="660" y="33"/>
                  </a:lnTo>
                  <a:lnTo>
                    <a:pt x="651" y="29"/>
                  </a:lnTo>
                  <a:lnTo>
                    <a:pt x="641" y="26"/>
                  </a:lnTo>
                  <a:lnTo>
                    <a:pt x="632" y="22"/>
                  </a:lnTo>
                  <a:lnTo>
                    <a:pt x="624" y="19"/>
                  </a:lnTo>
                  <a:lnTo>
                    <a:pt x="614" y="16"/>
                  </a:lnTo>
                  <a:lnTo>
                    <a:pt x="606" y="12"/>
                  </a:lnTo>
                  <a:lnTo>
                    <a:pt x="597" y="10"/>
                  </a:lnTo>
                  <a:lnTo>
                    <a:pt x="587" y="8"/>
                  </a:lnTo>
                  <a:lnTo>
                    <a:pt x="578" y="5"/>
                  </a:lnTo>
                  <a:lnTo>
                    <a:pt x="569" y="5"/>
                  </a:lnTo>
                  <a:lnTo>
                    <a:pt x="559" y="4"/>
                  </a:lnTo>
                  <a:lnTo>
                    <a:pt x="558" y="4"/>
                  </a:lnTo>
                  <a:lnTo>
                    <a:pt x="559" y="4"/>
                  </a:lnTo>
                  <a:lnTo>
                    <a:pt x="560" y="4"/>
                  </a:lnTo>
                  <a:lnTo>
                    <a:pt x="559" y="4"/>
                  </a:lnTo>
                  <a:lnTo>
                    <a:pt x="552" y="4"/>
                  </a:lnTo>
                  <a:lnTo>
                    <a:pt x="544" y="5"/>
                  </a:lnTo>
                  <a:lnTo>
                    <a:pt x="536" y="7"/>
                  </a:lnTo>
                  <a:lnTo>
                    <a:pt x="526" y="9"/>
                  </a:lnTo>
                  <a:lnTo>
                    <a:pt x="517" y="12"/>
                  </a:lnTo>
                  <a:lnTo>
                    <a:pt x="507" y="15"/>
                  </a:lnTo>
                  <a:lnTo>
                    <a:pt x="496" y="18"/>
                  </a:lnTo>
                  <a:lnTo>
                    <a:pt x="485" y="22"/>
                  </a:lnTo>
                  <a:lnTo>
                    <a:pt x="473" y="26"/>
                  </a:lnTo>
                  <a:lnTo>
                    <a:pt x="462" y="29"/>
                  </a:lnTo>
                  <a:lnTo>
                    <a:pt x="451" y="32"/>
                  </a:lnTo>
                  <a:lnTo>
                    <a:pt x="439" y="35"/>
                  </a:lnTo>
                  <a:lnTo>
                    <a:pt x="428" y="37"/>
                  </a:lnTo>
                  <a:lnTo>
                    <a:pt x="417" y="39"/>
                  </a:lnTo>
                  <a:lnTo>
                    <a:pt x="405" y="41"/>
                  </a:lnTo>
                  <a:lnTo>
                    <a:pt x="395" y="41"/>
                  </a:lnTo>
                  <a:lnTo>
                    <a:pt x="383" y="41"/>
                  </a:lnTo>
                  <a:lnTo>
                    <a:pt x="374" y="40"/>
                  </a:lnTo>
                  <a:lnTo>
                    <a:pt x="363" y="38"/>
                  </a:lnTo>
                  <a:lnTo>
                    <a:pt x="354" y="36"/>
                  </a:lnTo>
                  <a:lnTo>
                    <a:pt x="345" y="34"/>
                  </a:lnTo>
                  <a:lnTo>
                    <a:pt x="335" y="31"/>
                  </a:lnTo>
                  <a:lnTo>
                    <a:pt x="326" y="28"/>
                  </a:lnTo>
                  <a:lnTo>
                    <a:pt x="317" y="24"/>
                  </a:lnTo>
                  <a:lnTo>
                    <a:pt x="308" y="21"/>
                  </a:lnTo>
                  <a:lnTo>
                    <a:pt x="299" y="18"/>
                  </a:lnTo>
                  <a:lnTo>
                    <a:pt x="290" y="14"/>
                  </a:lnTo>
                  <a:lnTo>
                    <a:pt x="281" y="12"/>
                  </a:lnTo>
                  <a:lnTo>
                    <a:pt x="272" y="9"/>
                  </a:lnTo>
                  <a:lnTo>
                    <a:pt x="263" y="7"/>
                  </a:lnTo>
                  <a:lnTo>
                    <a:pt x="252" y="6"/>
                  </a:lnTo>
                  <a:lnTo>
                    <a:pt x="243" y="5"/>
                  </a:lnTo>
                  <a:lnTo>
                    <a:pt x="236" y="5"/>
                  </a:lnTo>
                  <a:lnTo>
                    <a:pt x="228" y="6"/>
                  </a:lnTo>
                  <a:lnTo>
                    <a:pt x="219" y="8"/>
                  </a:lnTo>
                  <a:lnTo>
                    <a:pt x="210" y="10"/>
                  </a:lnTo>
                  <a:lnTo>
                    <a:pt x="201" y="12"/>
                  </a:lnTo>
                  <a:lnTo>
                    <a:pt x="190" y="16"/>
                  </a:lnTo>
                  <a:lnTo>
                    <a:pt x="180" y="19"/>
                  </a:lnTo>
                  <a:lnTo>
                    <a:pt x="169" y="22"/>
                  </a:lnTo>
                  <a:lnTo>
                    <a:pt x="159" y="26"/>
                  </a:lnTo>
                  <a:lnTo>
                    <a:pt x="147" y="30"/>
                  </a:lnTo>
                  <a:lnTo>
                    <a:pt x="136" y="33"/>
                  </a:lnTo>
                  <a:lnTo>
                    <a:pt x="124" y="35"/>
                  </a:lnTo>
                  <a:lnTo>
                    <a:pt x="113" y="38"/>
                  </a:lnTo>
                  <a:lnTo>
                    <a:pt x="102" y="40"/>
                  </a:lnTo>
                  <a:lnTo>
                    <a:pt x="90" y="41"/>
                  </a:lnTo>
                  <a:lnTo>
                    <a:pt x="80" y="42"/>
                  </a:lnTo>
                  <a:lnTo>
                    <a:pt x="69" y="42"/>
                  </a:lnTo>
                  <a:lnTo>
                    <a:pt x="58" y="41"/>
                  </a:lnTo>
                  <a:lnTo>
                    <a:pt x="48" y="39"/>
                  </a:lnTo>
                  <a:lnTo>
                    <a:pt x="38" y="36"/>
                  </a:lnTo>
                  <a:lnTo>
                    <a:pt x="29" y="33"/>
                  </a:lnTo>
                  <a:lnTo>
                    <a:pt x="19" y="30"/>
                  </a:lnTo>
                  <a:lnTo>
                    <a:pt x="10" y="27"/>
                  </a:lnTo>
                  <a:lnTo>
                    <a:pt x="1" y="23"/>
                  </a:lnTo>
                  <a:lnTo>
                    <a:pt x="1" y="28"/>
                  </a:lnTo>
                  <a:lnTo>
                    <a:pt x="1" y="32"/>
                  </a:lnTo>
                  <a:lnTo>
                    <a:pt x="0" y="37"/>
                  </a:lnTo>
                  <a:lnTo>
                    <a:pt x="0" y="42"/>
                  </a:lnTo>
                  <a:lnTo>
                    <a:pt x="10" y="45"/>
                  </a:lnTo>
                  <a:lnTo>
                    <a:pt x="19" y="49"/>
                  </a:lnTo>
                  <a:lnTo>
                    <a:pt x="28" y="52"/>
                  </a:lnTo>
                  <a:lnTo>
                    <a:pt x="38" y="54"/>
                  </a:lnTo>
                  <a:lnTo>
                    <a:pt x="48" y="57"/>
                  </a:lnTo>
                  <a:lnTo>
                    <a:pt x="58" y="59"/>
                  </a:lnTo>
                  <a:lnTo>
                    <a:pt x="69" y="60"/>
                  </a:lnTo>
                  <a:lnTo>
                    <a:pt x="80" y="61"/>
                  </a:lnTo>
                  <a:lnTo>
                    <a:pt x="90" y="60"/>
                  </a:lnTo>
                  <a:lnTo>
                    <a:pt x="102" y="59"/>
                  </a:lnTo>
                  <a:lnTo>
                    <a:pt x="113" y="57"/>
                  </a:lnTo>
                  <a:lnTo>
                    <a:pt x="124" y="55"/>
                  </a:lnTo>
                  <a:lnTo>
                    <a:pt x="136" y="52"/>
                  </a:lnTo>
                  <a:lnTo>
                    <a:pt x="147" y="49"/>
                  </a:lnTo>
                  <a:lnTo>
                    <a:pt x="159" y="46"/>
                  </a:lnTo>
                  <a:lnTo>
                    <a:pt x="169" y="42"/>
                  </a:lnTo>
                  <a:lnTo>
                    <a:pt x="180" y="39"/>
                  </a:lnTo>
                  <a:lnTo>
                    <a:pt x="190" y="35"/>
                  </a:lnTo>
                  <a:lnTo>
                    <a:pt x="201" y="33"/>
                  </a:lnTo>
                  <a:lnTo>
                    <a:pt x="210" y="30"/>
                  </a:lnTo>
                  <a:lnTo>
                    <a:pt x="219" y="27"/>
                  </a:lnTo>
                  <a:lnTo>
                    <a:pt x="228" y="26"/>
                  </a:lnTo>
                  <a:lnTo>
                    <a:pt x="236" y="24"/>
                  </a:lnTo>
                  <a:lnTo>
                    <a:pt x="243" y="24"/>
                  </a:lnTo>
                  <a:lnTo>
                    <a:pt x="253" y="24"/>
                  </a:lnTo>
                  <a:lnTo>
                    <a:pt x="263" y="25"/>
                  </a:lnTo>
                  <a:lnTo>
                    <a:pt x="272" y="27"/>
                  </a:lnTo>
                  <a:lnTo>
                    <a:pt x="281" y="29"/>
                  </a:lnTo>
                  <a:lnTo>
                    <a:pt x="290" y="32"/>
                  </a:lnTo>
                  <a:lnTo>
                    <a:pt x="299" y="35"/>
                  </a:lnTo>
                  <a:lnTo>
                    <a:pt x="308" y="38"/>
                  </a:lnTo>
                  <a:lnTo>
                    <a:pt x="317" y="42"/>
                  </a:lnTo>
                  <a:lnTo>
                    <a:pt x="326" y="45"/>
                  </a:lnTo>
                  <a:lnTo>
                    <a:pt x="335" y="49"/>
                  </a:lnTo>
                  <a:lnTo>
                    <a:pt x="345" y="52"/>
                  </a:lnTo>
                  <a:lnTo>
                    <a:pt x="354" y="54"/>
                  </a:lnTo>
                  <a:lnTo>
                    <a:pt x="364" y="57"/>
                  </a:lnTo>
                  <a:lnTo>
                    <a:pt x="374" y="59"/>
                  </a:lnTo>
                  <a:lnTo>
                    <a:pt x="383" y="59"/>
                  </a:lnTo>
                  <a:lnTo>
                    <a:pt x="395" y="60"/>
                  </a:lnTo>
                  <a:lnTo>
                    <a:pt x="405" y="59"/>
                  </a:lnTo>
                  <a:lnTo>
                    <a:pt x="417" y="58"/>
                  </a:lnTo>
                  <a:lnTo>
                    <a:pt x="428" y="56"/>
                  </a:lnTo>
                  <a:lnTo>
                    <a:pt x="439" y="54"/>
                  </a:lnTo>
                  <a:lnTo>
                    <a:pt x="451" y="51"/>
                  </a:lnTo>
                  <a:lnTo>
                    <a:pt x="462" y="48"/>
                  </a:lnTo>
                  <a:lnTo>
                    <a:pt x="473" y="44"/>
                  </a:lnTo>
                  <a:lnTo>
                    <a:pt x="484" y="41"/>
                  </a:lnTo>
                  <a:lnTo>
                    <a:pt x="494" y="37"/>
                  </a:lnTo>
                  <a:lnTo>
                    <a:pt x="505" y="34"/>
                  </a:lnTo>
                  <a:lnTo>
                    <a:pt x="515" y="31"/>
                  </a:lnTo>
                  <a:lnTo>
                    <a:pt x="525" y="28"/>
                  </a:lnTo>
                  <a:lnTo>
                    <a:pt x="533" y="26"/>
                  </a:lnTo>
                  <a:lnTo>
                    <a:pt x="542" y="24"/>
                  </a:lnTo>
                  <a:lnTo>
                    <a:pt x="550" y="23"/>
                  </a:lnTo>
                  <a:lnTo>
                    <a:pt x="557" y="23"/>
                  </a:lnTo>
                  <a:lnTo>
                    <a:pt x="558" y="23"/>
                  </a:lnTo>
                  <a:lnTo>
                    <a:pt x="559" y="23"/>
                  </a:lnTo>
                  <a:lnTo>
                    <a:pt x="560" y="23"/>
                  </a:lnTo>
                  <a:lnTo>
                    <a:pt x="561" y="23"/>
                  </a:lnTo>
                  <a:lnTo>
                    <a:pt x="570" y="24"/>
                  </a:lnTo>
                  <a:lnTo>
                    <a:pt x="580" y="26"/>
                  </a:lnTo>
                  <a:lnTo>
                    <a:pt x="589" y="28"/>
                  </a:lnTo>
                  <a:lnTo>
                    <a:pt x="598" y="31"/>
                  </a:lnTo>
                  <a:lnTo>
                    <a:pt x="607" y="34"/>
                  </a:lnTo>
                  <a:lnTo>
                    <a:pt x="616" y="37"/>
                  </a:lnTo>
                  <a:lnTo>
                    <a:pt x="624" y="40"/>
                  </a:lnTo>
                  <a:lnTo>
                    <a:pt x="634" y="43"/>
                  </a:lnTo>
                  <a:lnTo>
                    <a:pt x="643" y="47"/>
                  </a:lnTo>
                  <a:lnTo>
                    <a:pt x="651" y="49"/>
                  </a:lnTo>
                  <a:lnTo>
                    <a:pt x="661" y="52"/>
                  </a:lnTo>
                  <a:lnTo>
                    <a:pt x="670" y="55"/>
                  </a:lnTo>
                  <a:lnTo>
                    <a:pt x="680" y="57"/>
                  </a:lnTo>
                  <a:lnTo>
                    <a:pt x="690" y="59"/>
                  </a:lnTo>
                  <a:lnTo>
                    <a:pt x="700" y="60"/>
                  </a:lnTo>
                  <a:lnTo>
                    <a:pt x="711" y="60"/>
                  </a:lnTo>
                  <a:lnTo>
                    <a:pt x="722" y="59"/>
                  </a:lnTo>
                  <a:lnTo>
                    <a:pt x="733" y="58"/>
                  </a:lnTo>
                  <a:lnTo>
                    <a:pt x="744" y="56"/>
                  </a:lnTo>
                  <a:lnTo>
                    <a:pt x="756" y="54"/>
                  </a:lnTo>
                  <a:lnTo>
                    <a:pt x="767" y="51"/>
                  </a:lnTo>
                  <a:lnTo>
                    <a:pt x="778" y="48"/>
                  </a:lnTo>
                  <a:lnTo>
                    <a:pt x="789" y="44"/>
                  </a:lnTo>
                  <a:lnTo>
                    <a:pt x="800" y="41"/>
                  </a:lnTo>
                  <a:lnTo>
                    <a:pt x="811" y="38"/>
                  </a:lnTo>
                  <a:lnTo>
                    <a:pt x="821" y="34"/>
                  </a:lnTo>
                  <a:lnTo>
                    <a:pt x="831" y="31"/>
                  </a:lnTo>
                  <a:lnTo>
                    <a:pt x="841" y="28"/>
                  </a:lnTo>
                  <a:lnTo>
                    <a:pt x="850" y="26"/>
                  </a:lnTo>
                  <a:lnTo>
                    <a:pt x="859" y="24"/>
                  </a:lnTo>
                  <a:lnTo>
                    <a:pt x="867" y="23"/>
                  </a:lnTo>
                  <a:lnTo>
                    <a:pt x="874" y="22"/>
                  </a:lnTo>
                  <a:lnTo>
                    <a:pt x="884" y="23"/>
                  </a:lnTo>
                  <a:lnTo>
                    <a:pt x="893" y="24"/>
                  </a:lnTo>
                  <a:lnTo>
                    <a:pt x="902" y="26"/>
                  </a:lnTo>
                  <a:lnTo>
                    <a:pt x="912" y="28"/>
                  </a:lnTo>
                  <a:lnTo>
                    <a:pt x="921" y="31"/>
                  </a:lnTo>
                  <a:lnTo>
                    <a:pt x="930" y="34"/>
                  </a:lnTo>
                  <a:lnTo>
                    <a:pt x="938" y="37"/>
                  </a:lnTo>
                  <a:lnTo>
                    <a:pt x="947" y="41"/>
                  </a:lnTo>
                  <a:lnTo>
                    <a:pt x="957" y="44"/>
                  </a:lnTo>
                  <a:lnTo>
                    <a:pt x="965" y="48"/>
                  </a:lnTo>
                  <a:lnTo>
                    <a:pt x="975" y="51"/>
                  </a:lnTo>
                  <a:lnTo>
                    <a:pt x="984" y="53"/>
                  </a:lnTo>
                  <a:lnTo>
                    <a:pt x="993" y="56"/>
                  </a:lnTo>
                  <a:lnTo>
                    <a:pt x="1004" y="57"/>
                  </a:lnTo>
                  <a:lnTo>
                    <a:pt x="1014" y="58"/>
                  </a:lnTo>
                  <a:lnTo>
                    <a:pt x="1025" y="59"/>
                  </a:lnTo>
                  <a:lnTo>
                    <a:pt x="1036" y="58"/>
                  </a:lnTo>
                  <a:lnTo>
                    <a:pt x="1047" y="57"/>
                  </a:lnTo>
                  <a:lnTo>
                    <a:pt x="1058" y="55"/>
                  </a:lnTo>
                  <a:lnTo>
                    <a:pt x="1070" y="53"/>
                  </a:lnTo>
                  <a:lnTo>
                    <a:pt x="1081" y="50"/>
                  </a:lnTo>
                  <a:lnTo>
                    <a:pt x="1092" y="47"/>
                  </a:lnTo>
                  <a:lnTo>
                    <a:pt x="1104" y="43"/>
                  </a:lnTo>
                  <a:lnTo>
                    <a:pt x="1114" y="40"/>
                  </a:lnTo>
                  <a:lnTo>
                    <a:pt x="1125" y="37"/>
                  </a:lnTo>
                  <a:lnTo>
                    <a:pt x="1136" y="33"/>
                  </a:lnTo>
                  <a:lnTo>
                    <a:pt x="1145" y="30"/>
                  </a:lnTo>
                  <a:lnTo>
                    <a:pt x="1155" y="27"/>
                  </a:lnTo>
                  <a:lnTo>
                    <a:pt x="1164" y="25"/>
                  </a:lnTo>
                  <a:lnTo>
                    <a:pt x="1173" y="23"/>
                  </a:lnTo>
                  <a:lnTo>
                    <a:pt x="1181" y="22"/>
                  </a:lnTo>
                  <a:lnTo>
                    <a:pt x="1188" y="22"/>
                  </a:lnTo>
                  <a:lnTo>
                    <a:pt x="1198" y="22"/>
                  </a:lnTo>
                  <a:lnTo>
                    <a:pt x="1208" y="23"/>
                  </a:lnTo>
                  <a:lnTo>
                    <a:pt x="1217" y="25"/>
                  </a:lnTo>
                  <a:lnTo>
                    <a:pt x="1226" y="27"/>
                  </a:lnTo>
                  <a:lnTo>
                    <a:pt x="1235" y="30"/>
                  </a:lnTo>
                  <a:lnTo>
                    <a:pt x="1244" y="33"/>
                  </a:lnTo>
                  <a:lnTo>
                    <a:pt x="1253" y="37"/>
                  </a:lnTo>
                  <a:lnTo>
                    <a:pt x="1262" y="39"/>
                  </a:lnTo>
                  <a:lnTo>
                    <a:pt x="1271" y="43"/>
                  </a:lnTo>
                  <a:lnTo>
                    <a:pt x="1280" y="47"/>
                  </a:lnTo>
                  <a:lnTo>
                    <a:pt x="1290" y="50"/>
                  </a:lnTo>
                  <a:lnTo>
                    <a:pt x="1299" y="52"/>
                  </a:lnTo>
                  <a:lnTo>
                    <a:pt x="1308" y="54"/>
                  </a:lnTo>
                  <a:lnTo>
                    <a:pt x="1319" y="57"/>
                  </a:lnTo>
                  <a:lnTo>
                    <a:pt x="1328" y="57"/>
                  </a:lnTo>
                  <a:lnTo>
                    <a:pt x="1339" y="58"/>
                  </a:lnTo>
                  <a:lnTo>
                    <a:pt x="1350" y="57"/>
                  </a:lnTo>
                  <a:lnTo>
                    <a:pt x="1362" y="56"/>
                  </a:lnTo>
                  <a:lnTo>
                    <a:pt x="1373" y="54"/>
                  </a:lnTo>
                  <a:lnTo>
                    <a:pt x="1384" y="52"/>
                  </a:lnTo>
                  <a:lnTo>
                    <a:pt x="1395" y="49"/>
                  </a:lnTo>
                  <a:lnTo>
                    <a:pt x="1407" y="46"/>
                  </a:lnTo>
                  <a:lnTo>
                    <a:pt x="1418" y="42"/>
                  </a:lnTo>
                  <a:lnTo>
                    <a:pt x="1428" y="38"/>
                  </a:lnTo>
                  <a:lnTo>
                    <a:pt x="1439" y="35"/>
                  </a:lnTo>
                  <a:lnTo>
                    <a:pt x="1449" y="32"/>
                  </a:lnTo>
                  <a:lnTo>
                    <a:pt x="1460" y="28"/>
                  </a:lnTo>
                  <a:lnTo>
                    <a:pt x="1470" y="26"/>
                  </a:lnTo>
                  <a:lnTo>
                    <a:pt x="1478" y="24"/>
                  </a:lnTo>
                  <a:lnTo>
                    <a:pt x="1487" y="22"/>
                  </a:lnTo>
                  <a:lnTo>
                    <a:pt x="1495" y="21"/>
                  </a:lnTo>
                  <a:lnTo>
                    <a:pt x="1502" y="21"/>
                  </a:lnTo>
                  <a:lnTo>
                    <a:pt x="1503" y="21"/>
                  </a:lnTo>
                  <a:lnTo>
                    <a:pt x="1505" y="21"/>
                  </a:lnTo>
                  <a:lnTo>
                    <a:pt x="1506" y="21"/>
                  </a:lnTo>
                  <a:lnTo>
                    <a:pt x="1515" y="22"/>
                  </a:lnTo>
                  <a:lnTo>
                    <a:pt x="1525" y="24"/>
                  </a:lnTo>
                  <a:lnTo>
                    <a:pt x="1534" y="26"/>
                  </a:lnTo>
                  <a:lnTo>
                    <a:pt x="1543" y="28"/>
                  </a:lnTo>
                  <a:lnTo>
                    <a:pt x="1552" y="31"/>
                  </a:lnTo>
                  <a:lnTo>
                    <a:pt x="1561" y="34"/>
                  </a:lnTo>
                  <a:lnTo>
                    <a:pt x="1570" y="38"/>
                  </a:lnTo>
                  <a:lnTo>
                    <a:pt x="1578" y="41"/>
                  </a:lnTo>
                  <a:lnTo>
                    <a:pt x="1587" y="44"/>
                  </a:lnTo>
                  <a:lnTo>
                    <a:pt x="1596" y="47"/>
                  </a:lnTo>
                  <a:lnTo>
                    <a:pt x="1605" y="50"/>
                  </a:lnTo>
                  <a:lnTo>
                    <a:pt x="1614" y="53"/>
                  </a:lnTo>
                  <a:lnTo>
                    <a:pt x="1624" y="54"/>
                  </a:lnTo>
                  <a:lnTo>
                    <a:pt x="1634" y="56"/>
                  </a:lnTo>
                  <a:lnTo>
                    <a:pt x="1644" y="57"/>
                  </a:lnTo>
                  <a:lnTo>
                    <a:pt x="1655" y="57"/>
                  </a:lnTo>
                  <a:lnTo>
                    <a:pt x="1663" y="57"/>
                  </a:lnTo>
                  <a:lnTo>
                    <a:pt x="1670" y="57"/>
                  </a:lnTo>
                  <a:lnTo>
                    <a:pt x="1678" y="56"/>
                  </a:lnTo>
                  <a:lnTo>
                    <a:pt x="1686" y="54"/>
                  </a:lnTo>
                  <a:lnTo>
                    <a:pt x="1694" y="53"/>
                  </a:lnTo>
                  <a:lnTo>
                    <a:pt x="1702" y="51"/>
                  </a:lnTo>
                  <a:lnTo>
                    <a:pt x="1710" y="49"/>
                  </a:lnTo>
                  <a:lnTo>
                    <a:pt x="1718" y="47"/>
                  </a:lnTo>
                  <a:lnTo>
                    <a:pt x="1726" y="45"/>
                  </a:lnTo>
                  <a:lnTo>
                    <a:pt x="1733" y="42"/>
                  </a:lnTo>
                  <a:lnTo>
                    <a:pt x="1741" y="40"/>
                  </a:lnTo>
                  <a:lnTo>
                    <a:pt x="1748" y="38"/>
                  </a:lnTo>
                  <a:lnTo>
                    <a:pt x="1756" y="35"/>
                  </a:lnTo>
                  <a:lnTo>
                    <a:pt x="1763" y="33"/>
                  </a:lnTo>
                  <a:lnTo>
                    <a:pt x="1770" y="31"/>
                  </a:lnTo>
                  <a:lnTo>
                    <a:pt x="1777" y="28"/>
                  </a:lnTo>
                  <a:lnTo>
                    <a:pt x="1783" y="27"/>
                  </a:lnTo>
                  <a:lnTo>
                    <a:pt x="1789" y="25"/>
                  </a:lnTo>
                  <a:lnTo>
                    <a:pt x="1795" y="24"/>
                  </a:lnTo>
                  <a:lnTo>
                    <a:pt x="1800" y="23"/>
                  </a:lnTo>
                  <a:lnTo>
                    <a:pt x="1805" y="22"/>
                  </a:lnTo>
                  <a:lnTo>
                    <a:pt x="1810" y="21"/>
                  </a:lnTo>
                  <a:lnTo>
                    <a:pt x="1814" y="20"/>
                  </a:lnTo>
                  <a:lnTo>
                    <a:pt x="1819" y="20"/>
                  </a:lnTo>
                  <a:lnTo>
                    <a:pt x="1829" y="21"/>
                  </a:lnTo>
                  <a:lnTo>
                    <a:pt x="1838" y="22"/>
                  </a:lnTo>
                  <a:lnTo>
                    <a:pt x="1848" y="24"/>
                  </a:lnTo>
                  <a:lnTo>
                    <a:pt x="1856" y="26"/>
                  </a:lnTo>
                  <a:lnTo>
                    <a:pt x="1866" y="28"/>
                  </a:lnTo>
                  <a:lnTo>
                    <a:pt x="1874" y="32"/>
                  </a:lnTo>
                  <a:lnTo>
                    <a:pt x="1883" y="35"/>
                  </a:lnTo>
                  <a:lnTo>
                    <a:pt x="1892" y="38"/>
                  </a:lnTo>
                  <a:lnTo>
                    <a:pt x="1902" y="42"/>
                  </a:lnTo>
                  <a:lnTo>
                    <a:pt x="1911" y="45"/>
                  </a:lnTo>
                  <a:lnTo>
                    <a:pt x="1920" y="49"/>
                  </a:lnTo>
                  <a:lnTo>
                    <a:pt x="1930" y="51"/>
                  </a:lnTo>
                  <a:lnTo>
                    <a:pt x="1939" y="53"/>
                  </a:lnTo>
                  <a:lnTo>
                    <a:pt x="1949" y="56"/>
                  </a:lnTo>
                  <a:lnTo>
                    <a:pt x="1960" y="56"/>
                  </a:lnTo>
                  <a:lnTo>
                    <a:pt x="1970" y="57"/>
                  </a:lnTo>
                  <a:lnTo>
                    <a:pt x="1981" y="56"/>
                  </a:lnTo>
                  <a:lnTo>
                    <a:pt x="1991" y="55"/>
                  </a:lnTo>
                  <a:lnTo>
                    <a:pt x="2002" y="53"/>
                  </a:lnTo>
                  <a:lnTo>
                    <a:pt x="2013" y="51"/>
                  </a:lnTo>
                  <a:lnTo>
                    <a:pt x="2024" y="48"/>
                  </a:lnTo>
                  <a:lnTo>
                    <a:pt x="2035" y="45"/>
                  </a:lnTo>
                  <a:lnTo>
                    <a:pt x="2046" y="42"/>
                  </a:lnTo>
                  <a:lnTo>
                    <a:pt x="2056" y="38"/>
                  </a:lnTo>
                  <a:lnTo>
                    <a:pt x="2067" y="35"/>
                  </a:lnTo>
                  <a:lnTo>
                    <a:pt x="2077" y="31"/>
                  </a:lnTo>
                  <a:lnTo>
                    <a:pt x="2087" y="28"/>
                  </a:lnTo>
                  <a:lnTo>
                    <a:pt x="2097" y="26"/>
                  </a:lnTo>
                  <a:lnTo>
                    <a:pt x="2105" y="23"/>
                  </a:lnTo>
                  <a:lnTo>
                    <a:pt x="2114" y="22"/>
                  </a:lnTo>
                  <a:lnTo>
                    <a:pt x="2122" y="20"/>
                  </a:lnTo>
                  <a:lnTo>
                    <a:pt x="2129" y="20"/>
                  </a:lnTo>
                  <a:lnTo>
                    <a:pt x="2138" y="20"/>
                  </a:lnTo>
                  <a:lnTo>
                    <a:pt x="2148" y="21"/>
                  </a:lnTo>
                  <a:lnTo>
                    <a:pt x="2157" y="23"/>
                  </a:lnTo>
                  <a:lnTo>
                    <a:pt x="2167" y="25"/>
                  </a:lnTo>
                  <a:lnTo>
                    <a:pt x="2175" y="28"/>
                  </a:lnTo>
                  <a:lnTo>
                    <a:pt x="2185" y="31"/>
                  </a:lnTo>
                  <a:lnTo>
                    <a:pt x="2193" y="34"/>
                  </a:lnTo>
                  <a:lnTo>
                    <a:pt x="2202" y="38"/>
                  </a:lnTo>
                  <a:lnTo>
                    <a:pt x="2211" y="41"/>
                  </a:lnTo>
                  <a:lnTo>
                    <a:pt x="2220" y="45"/>
                  </a:lnTo>
                  <a:lnTo>
                    <a:pt x="2230" y="48"/>
                  </a:lnTo>
                  <a:lnTo>
                    <a:pt x="2239" y="51"/>
                  </a:lnTo>
                  <a:lnTo>
                    <a:pt x="2248" y="53"/>
                  </a:lnTo>
                  <a:lnTo>
                    <a:pt x="2259" y="54"/>
                  </a:lnTo>
                  <a:lnTo>
                    <a:pt x="2268" y="56"/>
                  </a:lnTo>
                  <a:lnTo>
                    <a:pt x="2279" y="56"/>
                  </a:lnTo>
                  <a:lnTo>
                    <a:pt x="2292" y="56"/>
                  </a:lnTo>
                  <a:lnTo>
                    <a:pt x="2304" y="54"/>
                  </a:lnTo>
                  <a:lnTo>
                    <a:pt x="2316" y="52"/>
                  </a:lnTo>
                  <a:lnTo>
                    <a:pt x="2329" y="49"/>
                  </a:lnTo>
                  <a:lnTo>
                    <a:pt x="2341" y="47"/>
                  </a:lnTo>
                  <a:lnTo>
                    <a:pt x="2353" y="42"/>
                  </a:lnTo>
                  <a:lnTo>
                    <a:pt x="2366" y="39"/>
                  </a:lnTo>
                  <a:lnTo>
                    <a:pt x="2377" y="35"/>
                  </a:lnTo>
                  <a:lnTo>
                    <a:pt x="2387" y="32"/>
                  </a:lnTo>
                  <a:lnTo>
                    <a:pt x="2396" y="29"/>
                  </a:lnTo>
                  <a:lnTo>
                    <a:pt x="2405" y="26"/>
                  </a:lnTo>
                  <a:lnTo>
                    <a:pt x="2413" y="24"/>
                  </a:lnTo>
                  <a:lnTo>
                    <a:pt x="2422" y="22"/>
                  </a:lnTo>
                  <a:lnTo>
                    <a:pt x="2429" y="20"/>
                  </a:lnTo>
                  <a:lnTo>
                    <a:pt x="2437" y="20"/>
                  </a:lnTo>
                  <a:lnTo>
                    <a:pt x="2443" y="19"/>
                  </a:lnTo>
                  <a:lnTo>
                    <a:pt x="2443" y="0"/>
                  </a:lnTo>
                </a:path>
              </a:pathLst>
            </a:custGeom>
            <a:solidFill>
              <a:srgbClr val="AAFF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20"/>
            <p:cNvSpPr>
              <a:spLocks/>
            </p:cNvSpPr>
            <p:nvPr/>
          </p:nvSpPr>
          <p:spPr bwMode="auto">
            <a:xfrm>
              <a:off x="3214" y="121"/>
              <a:ext cx="2445" cy="62"/>
            </a:xfrm>
            <a:custGeom>
              <a:avLst/>
              <a:gdLst>
                <a:gd name="T0" fmla="*/ 73 w 2447"/>
                <a:gd name="T1" fmla="*/ 25 h 62"/>
                <a:gd name="T2" fmla="*/ 161 w 2447"/>
                <a:gd name="T3" fmla="*/ 41 h 62"/>
                <a:gd name="T4" fmla="*/ 263 w 2447"/>
                <a:gd name="T5" fmla="*/ 16 h 62"/>
                <a:gd name="T6" fmla="*/ 316 w 2447"/>
                <a:gd name="T7" fmla="*/ 5 h 62"/>
                <a:gd name="T8" fmla="*/ 389 w 2447"/>
                <a:gd name="T9" fmla="*/ 23 h 62"/>
                <a:gd name="T10" fmla="*/ 477 w 2447"/>
                <a:gd name="T11" fmla="*/ 41 h 62"/>
                <a:gd name="T12" fmla="*/ 577 w 2447"/>
                <a:gd name="T13" fmla="*/ 15 h 62"/>
                <a:gd name="T14" fmla="*/ 621 w 2447"/>
                <a:gd name="T15" fmla="*/ 5 h 62"/>
                <a:gd name="T16" fmla="*/ 703 w 2447"/>
                <a:gd name="T17" fmla="*/ 29 h 62"/>
                <a:gd name="T18" fmla="*/ 796 w 2447"/>
                <a:gd name="T19" fmla="*/ 37 h 62"/>
                <a:gd name="T20" fmla="*/ 893 w 2447"/>
                <a:gd name="T21" fmla="*/ 8 h 62"/>
                <a:gd name="T22" fmla="*/ 955 w 2447"/>
                <a:gd name="T23" fmla="*/ 8 h 62"/>
                <a:gd name="T24" fmla="*/ 1037 w 2447"/>
                <a:gd name="T25" fmla="*/ 35 h 62"/>
                <a:gd name="T26" fmla="*/ 1134 w 2447"/>
                <a:gd name="T27" fmla="*/ 30 h 62"/>
                <a:gd name="T28" fmla="*/ 1228 w 2447"/>
                <a:gd name="T29" fmla="*/ 3 h 62"/>
                <a:gd name="T30" fmla="*/ 1271 w 2447"/>
                <a:gd name="T31" fmla="*/ 6 h 62"/>
                <a:gd name="T32" fmla="*/ 1352 w 2447"/>
                <a:gd name="T33" fmla="*/ 34 h 62"/>
                <a:gd name="T34" fmla="*/ 1449 w 2447"/>
                <a:gd name="T35" fmla="*/ 30 h 62"/>
                <a:gd name="T36" fmla="*/ 1542 w 2447"/>
                <a:gd name="T37" fmla="*/ 3 h 62"/>
                <a:gd name="T38" fmla="*/ 1621 w 2447"/>
                <a:gd name="T39" fmla="*/ 19 h 62"/>
                <a:gd name="T40" fmla="*/ 1708 w 2447"/>
                <a:gd name="T41" fmla="*/ 38 h 62"/>
                <a:gd name="T42" fmla="*/ 1807 w 2447"/>
                <a:gd name="T43" fmla="*/ 15 h 62"/>
                <a:gd name="T44" fmla="*/ 1851 w 2447"/>
                <a:gd name="T45" fmla="*/ 1 h 62"/>
                <a:gd name="T46" fmla="*/ 1934 w 2447"/>
                <a:gd name="T47" fmla="*/ 24 h 62"/>
                <a:gd name="T48" fmla="*/ 2024 w 2447"/>
                <a:gd name="T49" fmla="*/ 35 h 62"/>
                <a:gd name="T50" fmla="*/ 2119 w 2447"/>
                <a:gd name="T51" fmla="*/ 9 h 62"/>
                <a:gd name="T52" fmla="*/ 2199 w 2447"/>
                <a:gd name="T53" fmla="*/ 6 h 62"/>
                <a:gd name="T54" fmla="*/ 2280 w 2447"/>
                <a:gd name="T55" fmla="*/ 33 h 62"/>
                <a:gd name="T56" fmla="*/ 2386 w 2447"/>
                <a:gd name="T57" fmla="*/ 23 h 62"/>
                <a:gd name="T58" fmla="*/ 2374 w 2447"/>
                <a:gd name="T59" fmla="*/ 45 h 62"/>
                <a:gd name="T60" fmla="*/ 2271 w 2447"/>
                <a:gd name="T61" fmla="*/ 50 h 62"/>
                <a:gd name="T62" fmla="*/ 2190 w 2447"/>
                <a:gd name="T63" fmla="*/ 22 h 62"/>
                <a:gd name="T64" fmla="*/ 2109 w 2447"/>
                <a:gd name="T65" fmla="*/ 31 h 62"/>
                <a:gd name="T66" fmla="*/ 2013 w 2447"/>
                <a:gd name="T67" fmla="*/ 55 h 62"/>
                <a:gd name="T68" fmla="*/ 1925 w 2447"/>
                <a:gd name="T69" fmla="*/ 39 h 62"/>
                <a:gd name="T70" fmla="*/ 1844 w 2447"/>
                <a:gd name="T71" fmla="*/ 20 h 62"/>
                <a:gd name="T72" fmla="*/ 1775 w 2447"/>
                <a:gd name="T73" fmla="*/ 45 h 62"/>
                <a:gd name="T74" fmla="*/ 1677 w 2447"/>
                <a:gd name="T75" fmla="*/ 54 h 62"/>
                <a:gd name="T76" fmla="*/ 1595 w 2447"/>
                <a:gd name="T77" fmla="*/ 27 h 62"/>
                <a:gd name="T78" fmla="*/ 1514 w 2447"/>
                <a:gd name="T79" fmla="*/ 30 h 62"/>
                <a:gd name="T80" fmla="*/ 1416 w 2447"/>
                <a:gd name="T81" fmla="*/ 56 h 62"/>
                <a:gd name="T82" fmla="*/ 1325 w 2447"/>
                <a:gd name="T83" fmla="*/ 45 h 62"/>
                <a:gd name="T84" fmla="*/ 1244 w 2447"/>
                <a:gd name="T85" fmla="*/ 21 h 62"/>
                <a:gd name="T86" fmla="*/ 1198 w 2447"/>
                <a:gd name="T87" fmla="*/ 29 h 62"/>
                <a:gd name="T88" fmla="*/ 1100 w 2447"/>
                <a:gd name="T89" fmla="*/ 57 h 62"/>
                <a:gd name="T90" fmla="*/ 1009 w 2447"/>
                <a:gd name="T91" fmla="*/ 44 h 62"/>
                <a:gd name="T92" fmla="*/ 926 w 2447"/>
                <a:gd name="T93" fmla="*/ 22 h 62"/>
                <a:gd name="T94" fmla="*/ 841 w 2447"/>
                <a:gd name="T95" fmla="*/ 44 h 62"/>
                <a:gd name="T96" fmla="*/ 741 w 2447"/>
                <a:gd name="T97" fmla="*/ 58 h 62"/>
                <a:gd name="T98" fmla="*/ 658 w 2447"/>
                <a:gd name="T99" fmla="*/ 31 h 62"/>
                <a:gd name="T100" fmla="*/ 597 w 2447"/>
                <a:gd name="T101" fmla="*/ 29 h 62"/>
                <a:gd name="T102" fmla="*/ 500 w 2447"/>
                <a:gd name="T103" fmla="*/ 57 h 62"/>
                <a:gd name="T104" fmla="*/ 407 w 2447"/>
                <a:gd name="T105" fmla="*/ 50 h 62"/>
                <a:gd name="T106" fmla="*/ 326 w 2447"/>
                <a:gd name="T107" fmla="*/ 25 h 62"/>
                <a:gd name="T108" fmla="*/ 281 w 2447"/>
                <a:gd name="T109" fmla="*/ 29 h 62"/>
                <a:gd name="T110" fmla="*/ 184 w 2447"/>
                <a:gd name="T111" fmla="*/ 57 h 62"/>
                <a:gd name="T112" fmla="*/ 92 w 2447"/>
                <a:gd name="T113" fmla="*/ 50 h 62"/>
                <a:gd name="T114" fmla="*/ 10 w 2447"/>
                <a:gd name="T115" fmla="*/ 25 h 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447" h="62">
                  <a:moveTo>
                    <a:pt x="1" y="5"/>
                  </a:moveTo>
                  <a:lnTo>
                    <a:pt x="10" y="6"/>
                  </a:lnTo>
                  <a:lnTo>
                    <a:pt x="19" y="7"/>
                  </a:lnTo>
                  <a:lnTo>
                    <a:pt x="29" y="10"/>
                  </a:lnTo>
                  <a:lnTo>
                    <a:pt x="38" y="13"/>
                  </a:lnTo>
                  <a:lnTo>
                    <a:pt x="46" y="15"/>
                  </a:lnTo>
                  <a:lnTo>
                    <a:pt x="56" y="19"/>
                  </a:lnTo>
                  <a:lnTo>
                    <a:pt x="64" y="21"/>
                  </a:lnTo>
                  <a:lnTo>
                    <a:pt x="73" y="25"/>
                  </a:lnTo>
                  <a:lnTo>
                    <a:pt x="82" y="29"/>
                  </a:lnTo>
                  <a:lnTo>
                    <a:pt x="91" y="31"/>
                  </a:lnTo>
                  <a:lnTo>
                    <a:pt x="101" y="34"/>
                  </a:lnTo>
                  <a:lnTo>
                    <a:pt x="110" y="37"/>
                  </a:lnTo>
                  <a:lnTo>
                    <a:pt x="119" y="39"/>
                  </a:lnTo>
                  <a:lnTo>
                    <a:pt x="130" y="41"/>
                  </a:lnTo>
                  <a:lnTo>
                    <a:pt x="139" y="42"/>
                  </a:lnTo>
                  <a:lnTo>
                    <a:pt x="151" y="42"/>
                  </a:lnTo>
                  <a:lnTo>
                    <a:pt x="161" y="41"/>
                  </a:lnTo>
                  <a:lnTo>
                    <a:pt x="173" y="40"/>
                  </a:lnTo>
                  <a:lnTo>
                    <a:pt x="184" y="38"/>
                  </a:lnTo>
                  <a:lnTo>
                    <a:pt x="196" y="35"/>
                  </a:lnTo>
                  <a:lnTo>
                    <a:pt x="208" y="32"/>
                  </a:lnTo>
                  <a:lnTo>
                    <a:pt x="219" y="30"/>
                  </a:lnTo>
                  <a:lnTo>
                    <a:pt x="230" y="26"/>
                  </a:lnTo>
                  <a:lnTo>
                    <a:pt x="242" y="22"/>
                  </a:lnTo>
                  <a:lnTo>
                    <a:pt x="253" y="19"/>
                  </a:lnTo>
                  <a:lnTo>
                    <a:pt x="263" y="16"/>
                  </a:lnTo>
                  <a:lnTo>
                    <a:pt x="274" y="12"/>
                  </a:lnTo>
                  <a:lnTo>
                    <a:pt x="283" y="10"/>
                  </a:lnTo>
                  <a:lnTo>
                    <a:pt x="292" y="7"/>
                  </a:lnTo>
                  <a:lnTo>
                    <a:pt x="301" y="6"/>
                  </a:lnTo>
                  <a:lnTo>
                    <a:pt x="309" y="5"/>
                  </a:lnTo>
                  <a:lnTo>
                    <a:pt x="316" y="5"/>
                  </a:lnTo>
                  <a:lnTo>
                    <a:pt x="317" y="5"/>
                  </a:lnTo>
                  <a:lnTo>
                    <a:pt x="316" y="5"/>
                  </a:lnTo>
                  <a:lnTo>
                    <a:pt x="325" y="5"/>
                  </a:lnTo>
                  <a:lnTo>
                    <a:pt x="335" y="6"/>
                  </a:lnTo>
                  <a:lnTo>
                    <a:pt x="344" y="8"/>
                  </a:lnTo>
                  <a:lnTo>
                    <a:pt x="353" y="11"/>
                  </a:lnTo>
                  <a:lnTo>
                    <a:pt x="362" y="13"/>
                  </a:lnTo>
                  <a:lnTo>
                    <a:pt x="371" y="17"/>
                  </a:lnTo>
                  <a:lnTo>
                    <a:pt x="381" y="20"/>
                  </a:lnTo>
                  <a:lnTo>
                    <a:pt x="389" y="23"/>
                  </a:lnTo>
                  <a:lnTo>
                    <a:pt x="399" y="27"/>
                  </a:lnTo>
                  <a:lnTo>
                    <a:pt x="407" y="30"/>
                  </a:lnTo>
                  <a:lnTo>
                    <a:pt x="417" y="33"/>
                  </a:lnTo>
                  <a:lnTo>
                    <a:pt x="426" y="36"/>
                  </a:lnTo>
                  <a:lnTo>
                    <a:pt x="436" y="38"/>
                  </a:lnTo>
                  <a:lnTo>
                    <a:pt x="445" y="40"/>
                  </a:lnTo>
                  <a:lnTo>
                    <a:pt x="456" y="41"/>
                  </a:lnTo>
                  <a:lnTo>
                    <a:pt x="467" y="41"/>
                  </a:lnTo>
                  <a:lnTo>
                    <a:pt x="477" y="41"/>
                  </a:lnTo>
                  <a:lnTo>
                    <a:pt x="489" y="40"/>
                  </a:lnTo>
                  <a:lnTo>
                    <a:pt x="500" y="37"/>
                  </a:lnTo>
                  <a:lnTo>
                    <a:pt x="511" y="35"/>
                  </a:lnTo>
                  <a:lnTo>
                    <a:pt x="523" y="32"/>
                  </a:lnTo>
                  <a:lnTo>
                    <a:pt x="534" y="29"/>
                  </a:lnTo>
                  <a:lnTo>
                    <a:pt x="545" y="26"/>
                  </a:lnTo>
                  <a:lnTo>
                    <a:pt x="556" y="21"/>
                  </a:lnTo>
                  <a:lnTo>
                    <a:pt x="567" y="18"/>
                  </a:lnTo>
                  <a:lnTo>
                    <a:pt x="577" y="15"/>
                  </a:lnTo>
                  <a:lnTo>
                    <a:pt x="588" y="12"/>
                  </a:lnTo>
                  <a:lnTo>
                    <a:pt x="597" y="9"/>
                  </a:lnTo>
                  <a:lnTo>
                    <a:pt x="606" y="7"/>
                  </a:lnTo>
                  <a:lnTo>
                    <a:pt x="615" y="5"/>
                  </a:lnTo>
                  <a:lnTo>
                    <a:pt x="623" y="4"/>
                  </a:lnTo>
                  <a:lnTo>
                    <a:pt x="630" y="4"/>
                  </a:lnTo>
                  <a:lnTo>
                    <a:pt x="631" y="4"/>
                  </a:lnTo>
                  <a:lnTo>
                    <a:pt x="630" y="4"/>
                  </a:lnTo>
                  <a:lnTo>
                    <a:pt x="639" y="5"/>
                  </a:lnTo>
                  <a:lnTo>
                    <a:pt x="650" y="5"/>
                  </a:lnTo>
                  <a:lnTo>
                    <a:pt x="658" y="7"/>
                  </a:lnTo>
                  <a:lnTo>
                    <a:pt x="668" y="10"/>
                  </a:lnTo>
                  <a:lnTo>
                    <a:pt x="676" y="12"/>
                  </a:lnTo>
                  <a:lnTo>
                    <a:pt x="686" y="16"/>
                  </a:lnTo>
                  <a:lnTo>
                    <a:pt x="695" y="19"/>
                  </a:lnTo>
                  <a:lnTo>
                    <a:pt x="703" y="22"/>
                  </a:lnTo>
                  <a:lnTo>
                    <a:pt x="713" y="26"/>
                  </a:lnTo>
                  <a:lnTo>
                    <a:pt x="721" y="29"/>
                  </a:lnTo>
                  <a:lnTo>
                    <a:pt x="730" y="32"/>
                  </a:lnTo>
                  <a:lnTo>
                    <a:pt x="740" y="35"/>
                  </a:lnTo>
                  <a:lnTo>
                    <a:pt x="750" y="37"/>
                  </a:lnTo>
                  <a:lnTo>
                    <a:pt x="759" y="40"/>
                  </a:lnTo>
                  <a:lnTo>
                    <a:pt x="770" y="40"/>
                  </a:lnTo>
                  <a:lnTo>
                    <a:pt x="780" y="41"/>
                  </a:lnTo>
                  <a:lnTo>
                    <a:pt x="791" y="40"/>
                  </a:lnTo>
                  <a:lnTo>
                    <a:pt x="803" y="39"/>
                  </a:lnTo>
                  <a:lnTo>
                    <a:pt x="814" y="37"/>
                  </a:lnTo>
                  <a:lnTo>
                    <a:pt x="825" y="34"/>
                  </a:lnTo>
                  <a:lnTo>
                    <a:pt x="837" y="31"/>
                  </a:lnTo>
                  <a:lnTo>
                    <a:pt x="849" y="28"/>
                  </a:lnTo>
                  <a:lnTo>
                    <a:pt x="859" y="25"/>
                  </a:lnTo>
                  <a:lnTo>
                    <a:pt x="870" y="21"/>
                  </a:lnTo>
                  <a:lnTo>
                    <a:pt x="881" y="17"/>
                  </a:lnTo>
                  <a:lnTo>
                    <a:pt x="892" y="14"/>
                  </a:lnTo>
                  <a:lnTo>
                    <a:pt x="902" y="11"/>
                  </a:lnTo>
                  <a:lnTo>
                    <a:pt x="911" y="8"/>
                  </a:lnTo>
                  <a:lnTo>
                    <a:pt x="921" y="6"/>
                  </a:lnTo>
                  <a:lnTo>
                    <a:pt x="929" y="5"/>
                  </a:lnTo>
                  <a:lnTo>
                    <a:pt x="937" y="3"/>
                  </a:lnTo>
                  <a:lnTo>
                    <a:pt x="945" y="3"/>
                  </a:lnTo>
                  <a:lnTo>
                    <a:pt x="944" y="3"/>
                  </a:lnTo>
                  <a:lnTo>
                    <a:pt x="945" y="3"/>
                  </a:lnTo>
                  <a:lnTo>
                    <a:pt x="954" y="5"/>
                  </a:lnTo>
                  <a:lnTo>
                    <a:pt x="964" y="6"/>
                  </a:lnTo>
                  <a:lnTo>
                    <a:pt x="973" y="8"/>
                  </a:lnTo>
                  <a:lnTo>
                    <a:pt x="982" y="11"/>
                  </a:lnTo>
                  <a:lnTo>
                    <a:pt x="991" y="13"/>
                  </a:lnTo>
                  <a:lnTo>
                    <a:pt x="1000" y="17"/>
                  </a:lnTo>
                  <a:lnTo>
                    <a:pt x="1009" y="20"/>
                  </a:lnTo>
                  <a:lnTo>
                    <a:pt x="1018" y="23"/>
                  </a:lnTo>
                  <a:lnTo>
                    <a:pt x="1027" y="26"/>
                  </a:lnTo>
                  <a:lnTo>
                    <a:pt x="1036" y="29"/>
                  </a:lnTo>
                  <a:lnTo>
                    <a:pt x="1045" y="32"/>
                  </a:lnTo>
                  <a:lnTo>
                    <a:pt x="1055" y="35"/>
                  </a:lnTo>
                  <a:lnTo>
                    <a:pt x="1064" y="37"/>
                  </a:lnTo>
                  <a:lnTo>
                    <a:pt x="1074" y="38"/>
                  </a:lnTo>
                  <a:lnTo>
                    <a:pt x="1084" y="40"/>
                  </a:lnTo>
                  <a:lnTo>
                    <a:pt x="1095" y="40"/>
                  </a:lnTo>
                  <a:lnTo>
                    <a:pt x="1106" y="39"/>
                  </a:lnTo>
                  <a:lnTo>
                    <a:pt x="1118" y="38"/>
                  </a:lnTo>
                  <a:lnTo>
                    <a:pt x="1129" y="35"/>
                  </a:lnTo>
                  <a:lnTo>
                    <a:pt x="1140" y="33"/>
                  </a:lnTo>
                  <a:lnTo>
                    <a:pt x="1152" y="30"/>
                  </a:lnTo>
                  <a:lnTo>
                    <a:pt x="1163" y="27"/>
                  </a:lnTo>
                  <a:lnTo>
                    <a:pt x="1175" y="24"/>
                  </a:lnTo>
                  <a:lnTo>
                    <a:pt x="1186" y="20"/>
                  </a:lnTo>
                  <a:lnTo>
                    <a:pt x="1197" y="16"/>
                  </a:lnTo>
                  <a:lnTo>
                    <a:pt x="1207" y="13"/>
                  </a:lnTo>
                  <a:lnTo>
                    <a:pt x="1217" y="10"/>
                  </a:lnTo>
                  <a:lnTo>
                    <a:pt x="1228" y="7"/>
                  </a:lnTo>
                  <a:lnTo>
                    <a:pt x="1237" y="5"/>
                  </a:lnTo>
                  <a:lnTo>
                    <a:pt x="1246" y="3"/>
                  </a:lnTo>
                  <a:lnTo>
                    <a:pt x="1254" y="2"/>
                  </a:lnTo>
                  <a:lnTo>
                    <a:pt x="1261" y="2"/>
                  </a:lnTo>
                  <a:lnTo>
                    <a:pt x="1262" y="2"/>
                  </a:lnTo>
                  <a:lnTo>
                    <a:pt x="1261" y="2"/>
                  </a:lnTo>
                  <a:lnTo>
                    <a:pt x="1260" y="2"/>
                  </a:lnTo>
                  <a:lnTo>
                    <a:pt x="1261" y="2"/>
                  </a:lnTo>
                  <a:lnTo>
                    <a:pt x="1270" y="3"/>
                  </a:lnTo>
                  <a:lnTo>
                    <a:pt x="1280" y="4"/>
                  </a:lnTo>
                  <a:lnTo>
                    <a:pt x="1289" y="6"/>
                  </a:lnTo>
                  <a:lnTo>
                    <a:pt x="1298" y="9"/>
                  </a:lnTo>
                  <a:lnTo>
                    <a:pt x="1307" y="11"/>
                  </a:lnTo>
                  <a:lnTo>
                    <a:pt x="1316" y="15"/>
                  </a:lnTo>
                  <a:lnTo>
                    <a:pt x="1325" y="18"/>
                  </a:lnTo>
                  <a:lnTo>
                    <a:pt x="1334" y="21"/>
                  </a:lnTo>
                  <a:lnTo>
                    <a:pt x="1342" y="25"/>
                  </a:lnTo>
                  <a:lnTo>
                    <a:pt x="1352" y="28"/>
                  </a:lnTo>
                  <a:lnTo>
                    <a:pt x="1361" y="31"/>
                  </a:lnTo>
                  <a:lnTo>
                    <a:pt x="1370" y="34"/>
                  </a:lnTo>
                  <a:lnTo>
                    <a:pt x="1380" y="37"/>
                  </a:lnTo>
                  <a:lnTo>
                    <a:pt x="1390" y="38"/>
                  </a:lnTo>
                  <a:lnTo>
                    <a:pt x="1400" y="39"/>
                  </a:lnTo>
                  <a:lnTo>
                    <a:pt x="1411" y="40"/>
                  </a:lnTo>
                  <a:lnTo>
                    <a:pt x="1421" y="39"/>
                  </a:lnTo>
                  <a:lnTo>
                    <a:pt x="1433" y="38"/>
                  </a:lnTo>
                  <a:lnTo>
                    <a:pt x="1444" y="35"/>
                  </a:lnTo>
                  <a:lnTo>
                    <a:pt x="1456" y="33"/>
                  </a:lnTo>
                  <a:lnTo>
                    <a:pt x="1467" y="30"/>
                  </a:lnTo>
                  <a:lnTo>
                    <a:pt x="1478" y="27"/>
                  </a:lnTo>
                  <a:lnTo>
                    <a:pt x="1490" y="23"/>
                  </a:lnTo>
                  <a:lnTo>
                    <a:pt x="1500" y="20"/>
                  </a:lnTo>
                  <a:lnTo>
                    <a:pt x="1511" y="16"/>
                  </a:lnTo>
                  <a:lnTo>
                    <a:pt x="1522" y="13"/>
                  </a:lnTo>
                  <a:lnTo>
                    <a:pt x="1532" y="10"/>
                  </a:lnTo>
                  <a:lnTo>
                    <a:pt x="1542" y="7"/>
                  </a:lnTo>
                  <a:lnTo>
                    <a:pt x="1551" y="5"/>
                  </a:lnTo>
                  <a:lnTo>
                    <a:pt x="1560" y="3"/>
                  </a:lnTo>
                  <a:lnTo>
                    <a:pt x="1568" y="2"/>
                  </a:lnTo>
                  <a:lnTo>
                    <a:pt x="1575" y="2"/>
                  </a:lnTo>
                  <a:lnTo>
                    <a:pt x="1584" y="3"/>
                  </a:lnTo>
                  <a:lnTo>
                    <a:pt x="1594" y="5"/>
                  </a:lnTo>
                  <a:lnTo>
                    <a:pt x="1603" y="6"/>
                  </a:lnTo>
                  <a:lnTo>
                    <a:pt x="1613" y="9"/>
                  </a:lnTo>
                  <a:lnTo>
                    <a:pt x="1621" y="12"/>
                  </a:lnTo>
                  <a:lnTo>
                    <a:pt x="1631" y="15"/>
                  </a:lnTo>
                  <a:lnTo>
                    <a:pt x="1639" y="19"/>
                  </a:lnTo>
                  <a:lnTo>
                    <a:pt x="1648" y="21"/>
                  </a:lnTo>
                  <a:lnTo>
                    <a:pt x="1657" y="25"/>
                  </a:lnTo>
                  <a:lnTo>
                    <a:pt x="1667" y="28"/>
                  </a:lnTo>
                  <a:lnTo>
                    <a:pt x="1676" y="31"/>
                  </a:lnTo>
                  <a:lnTo>
                    <a:pt x="1685" y="34"/>
                  </a:lnTo>
                  <a:lnTo>
                    <a:pt x="1695" y="35"/>
                  </a:lnTo>
                  <a:lnTo>
                    <a:pt x="1705" y="37"/>
                  </a:lnTo>
                  <a:lnTo>
                    <a:pt x="1715" y="38"/>
                  </a:lnTo>
                  <a:lnTo>
                    <a:pt x="1726" y="38"/>
                  </a:lnTo>
                  <a:lnTo>
                    <a:pt x="1737" y="38"/>
                  </a:lnTo>
                  <a:lnTo>
                    <a:pt x="1748" y="37"/>
                  </a:lnTo>
                  <a:lnTo>
                    <a:pt x="1759" y="34"/>
                  </a:lnTo>
                  <a:lnTo>
                    <a:pt x="1770" y="32"/>
                  </a:lnTo>
                  <a:lnTo>
                    <a:pt x="1782" y="29"/>
                  </a:lnTo>
                  <a:lnTo>
                    <a:pt x="1792" y="26"/>
                  </a:lnTo>
                  <a:lnTo>
                    <a:pt x="1804" y="22"/>
                  </a:lnTo>
                  <a:lnTo>
                    <a:pt x="1814" y="19"/>
                  </a:lnTo>
                  <a:lnTo>
                    <a:pt x="1825" y="15"/>
                  </a:lnTo>
                  <a:lnTo>
                    <a:pt x="1835" y="12"/>
                  </a:lnTo>
                  <a:lnTo>
                    <a:pt x="1845" y="9"/>
                  </a:lnTo>
                  <a:lnTo>
                    <a:pt x="1855" y="6"/>
                  </a:lnTo>
                  <a:lnTo>
                    <a:pt x="1863" y="3"/>
                  </a:lnTo>
                  <a:lnTo>
                    <a:pt x="1872" y="2"/>
                  </a:lnTo>
                  <a:lnTo>
                    <a:pt x="1880" y="1"/>
                  </a:lnTo>
                  <a:lnTo>
                    <a:pt x="1887" y="1"/>
                  </a:lnTo>
                  <a:lnTo>
                    <a:pt x="1888" y="1"/>
                  </a:lnTo>
                  <a:lnTo>
                    <a:pt x="1887" y="1"/>
                  </a:lnTo>
                  <a:lnTo>
                    <a:pt x="1897" y="2"/>
                  </a:lnTo>
                  <a:lnTo>
                    <a:pt x="1907" y="3"/>
                  </a:lnTo>
                  <a:lnTo>
                    <a:pt x="1916" y="5"/>
                  </a:lnTo>
                  <a:lnTo>
                    <a:pt x="1925" y="8"/>
                  </a:lnTo>
                  <a:lnTo>
                    <a:pt x="1933" y="11"/>
                  </a:lnTo>
                  <a:lnTo>
                    <a:pt x="1943" y="14"/>
                  </a:lnTo>
                  <a:lnTo>
                    <a:pt x="1952" y="17"/>
                  </a:lnTo>
                  <a:lnTo>
                    <a:pt x="1961" y="20"/>
                  </a:lnTo>
                  <a:lnTo>
                    <a:pt x="1970" y="24"/>
                  </a:lnTo>
                  <a:lnTo>
                    <a:pt x="1978" y="27"/>
                  </a:lnTo>
                  <a:lnTo>
                    <a:pt x="1988" y="30"/>
                  </a:lnTo>
                  <a:lnTo>
                    <a:pt x="1997" y="32"/>
                  </a:lnTo>
                  <a:lnTo>
                    <a:pt x="2007" y="34"/>
                  </a:lnTo>
                  <a:lnTo>
                    <a:pt x="2017" y="36"/>
                  </a:lnTo>
                  <a:lnTo>
                    <a:pt x="2027" y="37"/>
                  </a:lnTo>
                  <a:lnTo>
                    <a:pt x="2038" y="37"/>
                  </a:lnTo>
                  <a:lnTo>
                    <a:pt x="2049" y="37"/>
                  </a:lnTo>
                  <a:lnTo>
                    <a:pt x="2060" y="35"/>
                  </a:lnTo>
                  <a:lnTo>
                    <a:pt x="2070" y="34"/>
                  </a:lnTo>
                  <a:lnTo>
                    <a:pt x="2081" y="31"/>
                  </a:lnTo>
                  <a:lnTo>
                    <a:pt x="2092" y="29"/>
                  </a:lnTo>
                  <a:lnTo>
                    <a:pt x="2103" y="25"/>
                  </a:lnTo>
                  <a:lnTo>
                    <a:pt x="2114" y="22"/>
                  </a:lnTo>
                  <a:lnTo>
                    <a:pt x="2125" y="19"/>
                  </a:lnTo>
                  <a:lnTo>
                    <a:pt x="2135" y="15"/>
                  </a:lnTo>
                  <a:lnTo>
                    <a:pt x="2145" y="12"/>
                  </a:lnTo>
                  <a:lnTo>
                    <a:pt x="2155" y="9"/>
                  </a:lnTo>
                  <a:lnTo>
                    <a:pt x="2164" y="6"/>
                  </a:lnTo>
                  <a:lnTo>
                    <a:pt x="2173" y="3"/>
                  </a:lnTo>
                  <a:lnTo>
                    <a:pt x="2182" y="2"/>
                  </a:lnTo>
                  <a:lnTo>
                    <a:pt x="2190" y="1"/>
                  </a:lnTo>
                  <a:lnTo>
                    <a:pt x="2197" y="0"/>
                  </a:lnTo>
                  <a:lnTo>
                    <a:pt x="2206" y="1"/>
                  </a:lnTo>
                  <a:lnTo>
                    <a:pt x="2217" y="1"/>
                  </a:lnTo>
                  <a:lnTo>
                    <a:pt x="2225" y="3"/>
                  </a:lnTo>
                  <a:lnTo>
                    <a:pt x="2235" y="6"/>
                  </a:lnTo>
                  <a:lnTo>
                    <a:pt x="2243" y="8"/>
                  </a:lnTo>
                  <a:lnTo>
                    <a:pt x="2253" y="12"/>
                  </a:lnTo>
                  <a:lnTo>
                    <a:pt x="2261" y="15"/>
                  </a:lnTo>
                  <a:lnTo>
                    <a:pt x="2270" y="18"/>
                  </a:lnTo>
                  <a:lnTo>
                    <a:pt x="2279" y="21"/>
                  </a:lnTo>
                  <a:lnTo>
                    <a:pt x="2288" y="25"/>
                  </a:lnTo>
                  <a:lnTo>
                    <a:pt x="2297" y="29"/>
                  </a:lnTo>
                  <a:lnTo>
                    <a:pt x="2307" y="31"/>
                  </a:lnTo>
                  <a:lnTo>
                    <a:pt x="2316" y="33"/>
                  </a:lnTo>
                  <a:lnTo>
                    <a:pt x="2326" y="35"/>
                  </a:lnTo>
                  <a:lnTo>
                    <a:pt x="2337" y="36"/>
                  </a:lnTo>
                  <a:lnTo>
                    <a:pt x="2347" y="37"/>
                  </a:lnTo>
                  <a:lnTo>
                    <a:pt x="2360" y="36"/>
                  </a:lnTo>
                  <a:lnTo>
                    <a:pt x="2372" y="35"/>
                  </a:lnTo>
                  <a:lnTo>
                    <a:pt x="2384" y="32"/>
                  </a:lnTo>
                  <a:lnTo>
                    <a:pt x="2396" y="30"/>
                  </a:lnTo>
                  <a:lnTo>
                    <a:pt x="2410" y="26"/>
                  </a:lnTo>
                  <a:lnTo>
                    <a:pt x="2422" y="23"/>
                  </a:lnTo>
                  <a:lnTo>
                    <a:pt x="2434" y="19"/>
                  </a:lnTo>
                  <a:lnTo>
                    <a:pt x="2446" y="15"/>
                  </a:lnTo>
                  <a:lnTo>
                    <a:pt x="2446" y="20"/>
                  </a:lnTo>
                  <a:lnTo>
                    <a:pt x="2446" y="26"/>
                  </a:lnTo>
                  <a:lnTo>
                    <a:pt x="2446" y="30"/>
                  </a:lnTo>
                  <a:lnTo>
                    <a:pt x="2446" y="34"/>
                  </a:lnTo>
                  <a:lnTo>
                    <a:pt x="2434" y="38"/>
                  </a:lnTo>
                  <a:lnTo>
                    <a:pt x="2422" y="42"/>
                  </a:lnTo>
                  <a:lnTo>
                    <a:pt x="2410" y="45"/>
                  </a:lnTo>
                  <a:lnTo>
                    <a:pt x="2397" y="48"/>
                  </a:lnTo>
                  <a:lnTo>
                    <a:pt x="2384" y="51"/>
                  </a:lnTo>
                  <a:lnTo>
                    <a:pt x="2372" y="54"/>
                  </a:lnTo>
                  <a:lnTo>
                    <a:pt x="2360" y="55"/>
                  </a:lnTo>
                  <a:lnTo>
                    <a:pt x="2347" y="56"/>
                  </a:lnTo>
                  <a:lnTo>
                    <a:pt x="2337" y="55"/>
                  </a:lnTo>
                  <a:lnTo>
                    <a:pt x="2326" y="54"/>
                  </a:lnTo>
                  <a:lnTo>
                    <a:pt x="2317" y="52"/>
                  </a:lnTo>
                  <a:lnTo>
                    <a:pt x="2307" y="50"/>
                  </a:lnTo>
                  <a:lnTo>
                    <a:pt x="2297" y="47"/>
                  </a:lnTo>
                  <a:lnTo>
                    <a:pt x="2289" y="44"/>
                  </a:lnTo>
                  <a:lnTo>
                    <a:pt x="2279" y="41"/>
                  </a:lnTo>
                  <a:lnTo>
                    <a:pt x="2271" y="37"/>
                  </a:lnTo>
                  <a:lnTo>
                    <a:pt x="2261" y="34"/>
                  </a:lnTo>
                  <a:lnTo>
                    <a:pt x="2253" y="30"/>
                  </a:lnTo>
                  <a:lnTo>
                    <a:pt x="2244" y="27"/>
                  </a:lnTo>
                  <a:lnTo>
                    <a:pt x="2235" y="25"/>
                  </a:lnTo>
                  <a:lnTo>
                    <a:pt x="2226" y="22"/>
                  </a:lnTo>
                  <a:lnTo>
                    <a:pt x="2217" y="20"/>
                  </a:lnTo>
                  <a:lnTo>
                    <a:pt x="2206" y="19"/>
                  </a:lnTo>
                  <a:lnTo>
                    <a:pt x="2197" y="19"/>
                  </a:lnTo>
                  <a:lnTo>
                    <a:pt x="2190" y="20"/>
                  </a:lnTo>
                  <a:lnTo>
                    <a:pt x="2182" y="21"/>
                  </a:lnTo>
                  <a:lnTo>
                    <a:pt x="2173" y="23"/>
                  </a:lnTo>
                  <a:lnTo>
                    <a:pt x="2164" y="25"/>
                  </a:lnTo>
                  <a:lnTo>
                    <a:pt x="2155" y="28"/>
                  </a:lnTo>
                  <a:lnTo>
                    <a:pt x="2145" y="31"/>
                  </a:lnTo>
                  <a:lnTo>
                    <a:pt x="2135" y="34"/>
                  </a:lnTo>
                  <a:lnTo>
                    <a:pt x="2125" y="38"/>
                  </a:lnTo>
                  <a:lnTo>
                    <a:pt x="2114" y="41"/>
                  </a:lnTo>
                  <a:lnTo>
                    <a:pt x="2103" y="44"/>
                  </a:lnTo>
                  <a:lnTo>
                    <a:pt x="2092" y="48"/>
                  </a:lnTo>
                  <a:lnTo>
                    <a:pt x="2081" y="50"/>
                  </a:lnTo>
                  <a:lnTo>
                    <a:pt x="2070" y="52"/>
                  </a:lnTo>
                  <a:lnTo>
                    <a:pt x="2060" y="54"/>
                  </a:lnTo>
                  <a:lnTo>
                    <a:pt x="2049" y="55"/>
                  </a:lnTo>
                  <a:lnTo>
                    <a:pt x="2039" y="56"/>
                  </a:lnTo>
                  <a:lnTo>
                    <a:pt x="2028" y="56"/>
                  </a:lnTo>
                  <a:lnTo>
                    <a:pt x="2018" y="55"/>
                  </a:lnTo>
                  <a:lnTo>
                    <a:pt x="2007" y="53"/>
                  </a:lnTo>
                  <a:lnTo>
                    <a:pt x="1998" y="51"/>
                  </a:lnTo>
                  <a:lnTo>
                    <a:pt x="1989" y="48"/>
                  </a:lnTo>
                  <a:lnTo>
                    <a:pt x="1979" y="45"/>
                  </a:lnTo>
                  <a:lnTo>
                    <a:pt x="1970" y="42"/>
                  </a:lnTo>
                  <a:lnTo>
                    <a:pt x="1961" y="39"/>
                  </a:lnTo>
                  <a:lnTo>
                    <a:pt x="1952" y="35"/>
                  </a:lnTo>
                  <a:lnTo>
                    <a:pt x="1943" y="32"/>
                  </a:lnTo>
                  <a:lnTo>
                    <a:pt x="1934" y="29"/>
                  </a:lnTo>
                  <a:lnTo>
                    <a:pt x="1925" y="27"/>
                  </a:lnTo>
                  <a:lnTo>
                    <a:pt x="1916" y="24"/>
                  </a:lnTo>
                  <a:lnTo>
                    <a:pt x="1907" y="22"/>
                  </a:lnTo>
                  <a:lnTo>
                    <a:pt x="1897" y="20"/>
                  </a:lnTo>
                  <a:lnTo>
                    <a:pt x="1887" y="20"/>
                  </a:lnTo>
                  <a:lnTo>
                    <a:pt x="1880" y="20"/>
                  </a:lnTo>
                  <a:lnTo>
                    <a:pt x="1872" y="21"/>
                  </a:lnTo>
                  <a:lnTo>
                    <a:pt x="1864" y="23"/>
                  </a:lnTo>
                  <a:lnTo>
                    <a:pt x="1855" y="25"/>
                  </a:lnTo>
                  <a:lnTo>
                    <a:pt x="1845" y="28"/>
                  </a:lnTo>
                  <a:lnTo>
                    <a:pt x="1836" y="31"/>
                  </a:lnTo>
                  <a:lnTo>
                    <a:pt x="1825" y="34"/>
                  </a:lnTo>
                  <a:lnTo>
                    <a:pt x="1815" y="38"/>
                  </a:lnTo>
                  <a:lnTo>
                    <a:pt x="1804" y="41"/>
                  </a:lnTo>
                  <a:lnTo>
                    <a:pt x="1793" y="45"/>
                  </a:lnTo>
                  <a:lnTo>
                    <a:pt x="1782" y="48"/>
                  </a:lnTo>
                  <a:lnTo>
                    <a:pt x="1771" y="51"/>
                  </a:lnTo>
                  <a:lnTo>
                    <a:pt x="1759" y="54"/>
                  </a:lnTo>
                  <a:lnTo>
                    <a:pt x="1748" y="56"/>
                  </a:lnTo>
                  <a:lnTo>
                    <a:pt x="1737" y="57"/>
                  </a:lnTo>
                  <a:lnTo>
                    <a:pt x="1726" y="58"/>
                  </a:lnTo>
                  <a:lnTo>
                    <a:pt x="1715" y="57"/>
                  </a:lnTo>
                  <a:lnTo>
                    <a:pt x="1705" y="56"/>
                  </a:lnTo>
                  <a:lnTo>
                    <a:pt x="1695" y="54"/>
                  </a:lnTo>
                  <a:lnTo>
                    <a:pt x="1685" y="52"/>
                  </a:lnTo>
                  <a:lnTo>
                    <a:pt x="1676" y="50"/>
                  </a:lnTo>
                  <a:lnTo>
                    <a:pt x="1667" y="46"/>
                  </a:lnTo>
                  <a:lnTo>
                    <a:pt x="1657" y="42"/>
                  </a:lnTo>
                  <a:lnTo>
                    <a:pt x="1648" y="39"/>
                  </a:lnTo>
                  <a:lnTo>
                    <a:pt x="1639" y="36"/>
                  </a:lnTo>
                  <a:lnTo>
                    <a:pt x="1631" y="32"/>
                  </a:lnTo>
                  <a:lnTo>
                    <a:pt x="1621" y="29"/>
                  </a:lnTo>
                  <a:lnTo>
                    <a:pt x="1613" y="27"/>
                  </a:lnTo>
                  <a:lnTo>
                    <a:pt x="1603" y="25"/>
                  </a:lnTo>
                  <a:lnTo>
                    <a:pt x="1594" y="22"/>
                  </a:lnTo>
                  <a:lnTo>
                    <a:pt x="1584" y="21"/>
                  </a:lnTo>
                  <a:lnTo>
                    <a:pt x="1575" y="21"/>
                  </a:lnTo>
                  <a:lnTo>
                    <a:pt x="1568" y="21"/>
                  </a:lnTo>
                  <a:lnTo>
                    <a:pt x="1560" y="23"/>
                  </a:lnTo>
                  <a:lnTo>
                    <a:pt x="1551" y="25"/>
                  </a:lnTo>
                  <a:lnTo>
                    <a:pt x="1542" y="27"/>
                  </a:lnTo>
                  <a:lnTo>
                    <a:pt x="1532" y="30"/>
                  </a:lnTo>
                  <a:lnTo>
                    <a:pt x="1522" y="32"/>
                  </a:lnTo>
                  <a:lnTo>
                    <a:pt x="1512" y="36"/>
                  </a:lnTo>
                  <a:lnTo>
                    <a:pt x="1501" y="40"/>
                  </a:lnTo>
                  <a:lnTo>
                    <a:pt x="1490" y="43"/>
                  </a:lnTo>
                  <a:lnTo>
                    <a:pt x="1478" y="46"/>
                  </a:lnTo>
                  <a:lnTo>
                    <a:pt x="1468" y="50"/>
                  </a:lnTo>
                  <a:lnTo>
                    <a:pt x="1456" y="52"/>
                  </a:lnTo>
                  <a:lnTo>
                    <a:pt x="1445" y="55"/>
                  </a:lnTo>
                  <a:lnTo>
                    <a:pt x="1434" y="56"/>
                  </a:lnTo>
                  <a:lnTo>
                    <a:pt x="1422" y="58"/>
                  </a:lnTo>
                  <a:lnTo>
                    <a:pt x="1411" y="58"/>
                  </a:lnTo>
                  <a:lnTo>
                    <a:pt x="1400" y="58"/>
                  </a:lnTo>
                  <a:lnTo>
                    <a:pt x="1390" y="57"/>
                  </a:lnTo>
                  <a:lnTo>
                    <a:pt x="1380" y="55"/>
                  </a:lnTo>
                  <a:lnTo>
                    <a:pt x="1371" y="54"/>
                  </a:lnTo>
                  <a:lnTo>
                    <a:pt x="1362" y="51"/>
                  </a:lnTo>
                  <a:lnTo>
                    <a:pt x="1352" y="48"/>
                  </a:lnTo>
                  <a:lnTo>
                    <a:pt x="1343" y="45"/>
                  </a:lnTo>
                  <a:lnTo>
                    <a:pt x="1335" y="41"/>
                  </a:lnTo>
                  <a:lnTo>
                    <a:pt x="1325" y="38"/>
                  </a:lnTo>
                  <a:lnTo>
                    <a:pt x="1317" y="35"/>
                  </a:lnTo>
                  <a:lnTo>
                    <a:pt x="1308" y="32"/>
                  </a:lnTo>
                  <a:lnTo>
                    <a:pt x="1299" y="29"/>
                  </a:lnTo>
                  <a:lnTo>
                    <a:pt x="1290" y="26"/>
                  </a:lnTo>
                  <a:lnTo>
                    <a:pt x="1280" y="25"/>
                  </a:lnTo>
                  <a:lnTo>
                    <a:pt x="1271" y="23"/>
                  </a:lnTo>
                  <a:lnTo>
                    <a:pt x="1262" y="21"/>
                  </a:lnTo>
                  <a:lnTo>
                    <a:pt x="1261" y="21"/>
                  </a:lnTo>
                  <a:lnTo>
                    <a:pt x="1260" y="21"/>
                  </a:lnTo>
                  <a:lnTo>
                    <a:pt x="1259" y="21"/>
                  </a:lnTo>
                  <a:lnTo>
                    <a:pt x="1258" y="21"/>
                  </a:lnTo>
                  <a:lnTo>
                    <a:pt x="1251" y="21"/>
                  </a:lnTo>
                  <a:lnTo>
                    <a:pt x="1243" y="23"/>
                  </a:lnTo>
                  <a:lnTo>
                    <a:pt x="1234" y="25"/>
                  </a:lnTo>
                  <a:lnTo>
                    <a:pt x="1225" y="27"/>
                  </a:lnTo>
                  <a:lnTo>
                    <a:pt x="1216" y="29"/>
                  </a:lnTo>
                  <a:lnTo>
                    <a:pt x="1206" y="32"/>
                  </a:lnTo>
                  <a:lnTo>
                    <a:pt x="1196" y="35"/>
                  </a:lnTo>
                  <a:lnTo>
                    <a:pt x="1185" y="39"/>
                  </a:lnTo>
                  <a:lnTo>
                    <a:pt x="1174" y="43"/>
                  </a:lnTo>
                  <a:lnTo>
                    <a:pt x="1163" y="46"/>
                  </a:lnTo>
                  <a:lnTo>
                    <a:pt x="1152" y="50"/>
                  </a:lnTo>
                  <a:lnTo>
                    <a:pt x="1141" y="52"/>
                  </a:lnTo>
                  <a:lnTo>
                    <a:pt x="1129" y="55"/>
                  </a:lnTo>
                  <a:lnTo>
                    <a:pt x="1118" y="57"/>
                  </a:lnTo>
                  <a:lnTo>
                    <a:pt x="1107" y="58"/>
                  </a:lnTo>
                  <a:lnTo>
                    <a:pt x="1096" y="59"/>
                  </a:lnTo>
                  <a:lnTo>
                    <a:pt x="1085" y="58"/>
                  </a:lnTo>
                  <a:lnTo>
                    <a:pt x="1075" y="58"/>
                  </a:lnTo>
                  <a:lnTo>
                    <a:pt x="1065" y="55"/>
                  </a:lnTo>
                  <a:lnTo>
                    <a:pt x="1056" y="53"/>
                  </a:lnTo>
                  <a:lnTo>
                    <a:pt x="1046" y="51"/>
                  </a:lnTo>
                  <a:lnTo>
                    <a:pt x="1036" y="47"/>
                  </a:lnTo>
                  <a:lnTo>
                    <a:pt x="1027" y="44"/>
                  </a:lnTo>
                  <a:lnTo>
                    <a:pt x="1018" y="40"/>
                  </a:lnTo>
                  <a:lnTo>
                    <a:pt x="1009" y="37"/>
                  </a:lnTo>
                  <a:lnTo>
                    <a:pt x="1000" y="34"/>
                  </a:lnTo>
                  <a:lnTo>
                    <a:pt x="991" y="30"/>
                  </a:lnTo>
                  <a:lnTo>
                    <a:pt x="982" y="28"/>
                  </a:lnTo>
                  <a:lnTo>
                    <a:pt x="973" y="26"/>
                  </a:lnTo>
                  <a:lnTo>
                    <a:pt x="964" y="23"/>
                  </a:lnTo>
                  <a:lnTo>
                    <a:pt x="954" y="23"/>
                  </a:lnTo>
                  <a:lnTo>
                    <a:pt x="944" y="22"/>
                  </a:lnTo>
                  <a:lnTo>
                    <a:pt x="937" y="23"/>
                  </a:lnTo>
                  <a:lnTo>
                    <a:pt x="929" y="24"/>
                  </a:lnTo>
                  <a:lnTo>
                    <a:pt x="920" y="26"/>
                  </a:lnTo>
                  <a:lnTo>
                    <a:pt x="911" y="28"/>
                  </a:lnTo>
                  <a:lnTo>
                    <a:pt x="901" y="31"/>
                  </a:lnTo>
                  <a:lnTo>
                    <a:pt x="891" y="34"/>
                  </a:lnTo>
                  <a:lnTo>
                    <a:pt x="881" y="37"/>
                  </a:lnTo>
                  <a:lnTo>
                    <a:pt x="870" y="41"/>
                  </a:lnTo>
                  <a:lnTo>
                    <a:pt x="859" y="44"/>
                  </a:lnTo>
                  <a:lnTo>
                    <a:pt x="848" y="48"/>
                  </a:lnTo>
                  <a:lnTo>
                    <a:pt x="837" y="51"/>
                  </a:lnTo>
                  <a:lnTo>
                    <a:pt x="825" y="54"/>
                  </a:lnTo>
                  <a:lnTo>
                    <a:pt x="814" y="56"/>
                  </a:lnTo>
                  <a:lnTo>
                    <a:pt x="803" y="58"/>
                  </a:lnTo>
                  <a:lnTo>
                    <a:pt x="791" y="59"/>
                  </a:lnTo>
                  <a:lnTo>
                    <a:pt x="780" y="59"/>
                  </a:lnTo>
                  <a:lnTo>
                    <a:pt x="770" y="59"/>
                  </a:lnTo>
                  <a:lnTo>
                    <a:pt x="759" y="58"/>
                  </a:lnTo>
                  <a:lnTo>
                    <a:pt x="750" y="56"/>
                  </a:lnTo>
                  <a:lnTo>
                    <a:pt x="740" y="54"/>
                  </a:lnTo>
                  <a:lnTo>
                    <a:pt x="730" y="51"/>
                  </a:lnTo>
                  <a:lnTo>
                    <a:pt x="721" y="48"/>
                  </a:lnTo>
                  <a:lnTo>
                    <a:pt x="713" y="45"/>
                  </a:lnTo>
                  <a:lnTo>
                    <a:pt x="703" y="41"/>
                  </a:lnTo>
                  <a:lnTo>
                    <a:pt x="695" y="38"/>
                  </a:lnTo>
                  <a:lnTo>
                    <a:pt x="686" y="34"/>
                  </a:lnTo>
                  <a:lnTo>
                    <a:pt x="676" y="31"/>
                  </a:lnTo>
                  <a:lnTo>
                    <a:pt x="668" y="29"/>
                  </a:lnTo>
                  <a:lnTo>
                    <a:pt x="658" y="26"/>
                  </a:lnTo>
                  <a:lnTo>
                    <a:pt x="650" y="25"/>
                  </a:lnTo>
                  <a:lnTo>
                    <a:pt x="639" y="24"/>
                  </a:lnTo>
                  <a:lnTo>
                    <a:pt x="630" y="23"/>
                  </a:lnTo>
                  <a:lnTo>
                    <a:pt x="623" y="24"/>
                  </a:lnTo>
                  <a:lnTo>
                    <a:pt x="615" y="25"/>
                  </a:lnTo>
                  <a:lnTo>
                    <a:pt x="606" y="27"/>
                  </a:lnTo>
                  <a:lnTo>
                    <a:pt x="597" y="29"/>
                  </a:lnTo>
                  <a:lnTo>
                    <a:pt x="588" y="32"/>
                  </a:lnTo>
                  <a:lnTo>
                    <a:pt x="577" y="35"/>
                  </a:lnTo>
                  <a:lnTo>
                    <a:pt x="567" y="38"/>
                  </a:lnTo>
                  <a:lnTo>
                    <a:pt x="556" y="42"/>
                  </a:lnTo>
                  <a:lnTo>
                    <a:pt x="545" y="45"/>
                  </a:lnTo>
                  <a:lnTo>
                    <a:pt x="534" y="48"/>
                  </a:lnTo>
                  <a:lnTo>
                    <a:pt x="523" y="52"/>
                  </a:lnTo>
                  <a:lnTo>
                    <a:pt x="511" y="55"/>
                  </a:lnTo>
                  <a:lnTo>
                    <a:pt x="500" y="57"/>
                  </a:lnTo>
                  <a:lnTo>
                    <a:pt x="489" y="59"/>
                  </a:lnTo>
                  <a:lnTo>
                    <a:pt x="477" y="60"/>
                  </a:lnTo>
                  <a:lnTo>
                    <a:pt x="467" y="60"/>
                  </a:lnTo>
                  <a:lnTo>
                    <a:pt x="456" y="60"/>
                  </a:lnTo>
                  <a:lnTo>
                    <a:pt x="445" y="59"/>
                  </a:lnTo>
                  <a:lnTo>
                    <a:pt x="436" y="58"/>
                  </a:lnTo>
                  <a:lnTo>
                    <a:pt x="426" y="56"/>
                  </a:lnTo>
                  <a:lnTo>
                    <a:pt x="417" y="53"/>
                  </a:lnTo>
                  <a:lnTo>
                    <a:pt x="407" y="50"/>
                  </a:lnTo>
                  <a:lnTo>
                    <a:pt x="399" y="47"/>
                  </a:lnTo>
                  <a:lnTo>
                    <a:pt x="390" y="44"/>
                  </a:lnTo>
                  <a:lnTo>
                    <a:pt x="381" y="41"/>
                  </a:lnTo>
                  <a:lnTo>
                    <a:pt x="372" y="37"/>
                  </a:lnTo>
                  <a:lnTo>
                    <a:pt x="363" y="34"/>
                  </a:lnTo>
                  <a:lnTo>
                    <a:pt x="354" y="31"/>
                  </a:lnTo>
                  <a:lnTo>
                    <a:pt x="345" y="29"/>
                  </a:lnTo>
                  <a:lnTo>
                    <a:pt x="336" y="27"/>
                  </a:lnTo>
                  <a:lnTo>
                    <a:pt x="326" y="25"/>
                  </a:lnTo>
                  <a:lnTo>
                    <a:pt x="317" y="24"/>
                  </a:lnTo>
                  <a:lnTo>
                    <a:pt x="316" y="24"/>
                  </a:lnTo>
                  <a:lnTo>
                    <a:pt x="316" y="23"/>
                  </a:lnTo>
                  <a:lnTo>
                    <a:pt x="314" y="23"/>
                  </a:lnTo>
                  <a:lnTo>
                    <a:pt x="313" y="23"/>
                  </a:lnTo>
                  <a:lnTo>
                    <a:pt x="306" y="23"/>
                  </a:lnTo>
                  <a:lnTo>
                    <a:pt x="298" y="25"/>
                  </a:lnTo>
                  <a:lnTo>
                    <a:pt x="289" y="26"/>
                  </a:lnTo>
                  <a:lnTo>
                    <a:pt x="281" y="29"/>
                  </a:lnTo>
                  <a:lnTo>
                    <a:pt x="271" y="31"/>
                  </a:lnTo>
                  <a:lnTo>
                    <a:pt x="261" y="34"/>
                  </a:lnTo>
                  <a:lnTo>
                    <a:pt x="251" y="38"/>
                  </a:lnTo>
                  <a:lnTo>
                    <a:pt x="240" y="41"/>
                  </a:lnTo>
                  <a:lnTo>
                    <a:pt x="229" y="45"/>
                  </a:lnTo>
                  <a:lnTo>
                    <a:pt x="218" y="48"/>
                  </a:lnTo>
                  <a:lnTo>
                    <a:pt x="207" y="52"/>
                  </a:lnTo>
                  <a:lnTo>
                    <a:pt x="196" y="55"/>
                  </a:lnTo>
                  <a:lnTo>
                    <a:pt x="184" y="57"/>
                  </a:lnTo>
                  <a:lnTo>
                    <a:pt x="174" y="59"/>
                  </a:lnTo>
                  <a:lnTo>
                    <a:pt x="162" y="60"/>
                  </a:lnTo>
                  <a:lnTo>
                    <a:pt x="151" y="61"/>
                  </a:lnTo>
                  <a:lnTo>
                    <a:pt x="140" y="60"/>
                  </a:lnTo>
                  <a:lnTo>
                    <a:pt x="130" y="59"/>
                  </a:lnTo>
                  <a:lnTo>
                    <a:pt x="120" y="58"/>
                  </a:lnTo>
                  <a:lnTo>
                    <a:pt x="111" y="55"/>
                  </a:lnTo>
                  <a:lnTo>
                    <a:pt x="101" y="52"/>
                  </a:lnTo>
                  <a:lnTo>
                    <a:pt x="92" y="50"/>
                  </a:lnTo>
                  <a:lnTo>
                    <a:pt x="82" y="46"/>
                  </a:lnTo>
                  <a:lnTo>
                    <a:pt x="74" y="42"/>
                  </a:lnTo>
                  <a:lnTo>
                    <a:pt x="64" y="39"/>
                  </a:lnTo>
                  <a:lnTo>
                    <a:pt x="56" y="35"/>
                  </a:lnTo>
                  <a:lnTo>
                    <a:pt x="46" y="32"/>
                  </a:lnTo>
                  <a:lnTo>
                    <a:pt x="38" y="30"/>
                  </a:lnTo>
                  <a:lnTo>
                    <a:pt x="28" y="27"/>
                  </a:lnTo>
                  <a:lnTo>
                    <a:pt x="19" y="26"/>
                  </a:lnTo>
                  <a:lnTo>
                    <a:pt x="10" y="25"/>
                  </a:lnTo>
                  <a:lnTo>
                    <a:pt x="0" y="25"/>
                  </a:lnTo>
                  <a:lnTo>
                    <a:pt x="1" y="5"/>
                  </a:lnTo>
                </a:path>
              </a:pathLst>
            </a:custGeom>
            <a:solidFill>
              <a:srgbClr val="AAFF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21"/>
            <p:cNvSpPr>
              <a:spLocks/>
            </p:cNvSpPr>
            <p:nvPr/>
          </p:nvSpPr>
          <p:spPr bwMode="auto">
            <a:xfrm>
              <a:off x="3238" y="162"/>
              <a:ext cx="2445" cy="62"/>
            </a:xfrm>
            <a:custGeom>
              <a:avLst/>
              <a:gdLst>
                <a:gd name="T0" fmla="*/ 73 w 2447"/>
                <a:gd name="T1" fmla="*/ 25 h 62"/>
                <a:gd name="T2" fmla="*/ 161 w 2447"/>
                <a:gd name="T3" fmla="*/ 41 h 62"/>
                <a:gd name="T4" fmla="*/ 263 w 2447"/>
                <a:gd name="T5" fmla="*/ 16 h 62"/>
                <a:gd name="T6" fmla="*/ 315 w 2447"/>
                <a:gd name="T7" fmla="*/ 5 h 62"/>
                <a:gd name="T8" fmla="*/ 388 w 2447"/>
                <a:gd name="T9" fmla="*/ 23 h 62"/>
                <a:gd name="T10" fmla="*/ 477 w 2447"/>
                <a:gd name="T11" fmla="*/ 41 h 62"/>
                <a:gd name="T12" fmla="*/ 577 w 2447"/>
                <a:gd name="T13" fmla="*/ 15 h 62"/>
                <a:gd name="T14" fmla="*/ 640 w 2447"/>
                <a:gd name="T15" fmla="*/ 7 h 62"/>
                <a:gd name="T16" fmla="*/ 722 w 2447"/>
                <a:gd name="T17" fmla="*/ 35 h 62"/>
                <a:gd name="T18" fmla="*/ 819 w 2447"/>
                <a:gd name="T19" fmla="*/ 31 h 62"/>
                <a:gd name="T20" fmla="*/ 911 w 2447"/>
                <a:gd name="T21" fmla="*/ 4 h 62"/>
                <a:gd name="T22" fmla="*/ 991 w 2447"/>
                <a:gd name="T23" fmla="*/ 19 h 62"/>
                <a:gd name="T24" fmla="*/ 1077 w 2447"/>
                <a:gd name="T25" fmla="*/ 40 h 62"/>
                <a:gd name="T26" fmla="*/ 1179 w 2447"/>
                <a:gd name="T27" fmla="*/ 16 h 62"/>
                <a:gd name="T28" fmla="*/ 1243 w 2447"/>
                <a:gd name="T29" fmla="*/ 2 h 62"/>
                <a:gd name="T30" fmla="*/ 1324 w 2447"/>
                <a:gd name="T31" fmla="*/ 25 h 62"/>
                <a:gd name="T32" fmla="*/ 1416 w 2447"/>
                <a:gd name="T33" fmla="*/ 38 h 62"/>
                <a:gd name="T34" fmla="*/ 1515 w 2447"/>
                <a:gd name="T35" fmla="*/ 10 h 62"/>
                <a:gd name="T36" fmla="*/ 1595 w 2447"/>
                <a:gd name="T37" fmla="*/ 9 h 62"/>
                <a:gd name="T38" fmla="*/ 1677 w 2447"/>
                <a:gd name="T39" fmla="*/ 35 h 62"/>
                <a:gd name="T40" fmla="*/ 1775 w 2447"/>
                <a:gd name="T41" fmla="*/ 26 h 62"/>
                <a:gd name="T42" fmla="*/ 1845 w 2447"/>
                <a:gd name="T43" fmla="*/ 1 h 62"/>
                <a:gd name="T44" fmla="*/ 1925 w 2447"/>
                <a:gd name="T45" fmla="*/ 20 h 62"/>
                <a:gd name="T46" fmla="*/ 2013 w 2447"/>
                <a:gd name="T47" fmla="*/ 37 h 62"/>
                <a:gd name="T48" fmla="*/ 2110 w 2447"/>
                <a:gd name="T49" fmla="*/ 12 h 62"/>
                <a:gd name="T50" fmla="*/ 2190 w 2447"/>
                <a:gd name="T51" fmla="*/ 3 h 62"/>
                <a:gd name="T52" fmla="*/ 2272 w 2447"/>
                <a:gd name="T53" fmla="*/ 31 h 62"/>
                <a:gd name="T54" fmla="*/ 2374 w 2447"/>
                <a:gd name="T55" fmla="*/ 26 h 62"/>
                <a:gd name="T56" fmla="*/ 2386 w 2447"/>
                <a:gd name="T57" fmla="*/ 42 h 62"/>
                <a:gd name="T58" fmla="*/ 2281 w 2447"/>
                <a:gd name="T59" fmla="*/ 52 h 62"/>
                <a:gd name="T60" fmla="*/ 2199 w 2447"/>
                <a:gd name="T61" fmla="*/ 25 h 62"/>
                <a:gd name="T62" fmla="*/ 2120 w 2447"/>
                <a:gd name="T63" fmla="*/ 28 h 62"/>
                <a:gd name="T64" fmla="*/ 2024 w 2447"/>
                <a:gd name="T65" fmla="*/ 54 h 62"/>
                <a:gd name="T66" fmla="*/ 1934 w 2447"/>
                <a:gd name="T67" fmla="*/ 42 h 62"/>
                <a:gd name="T68" fmla="*/ 1852 w 2447"/>
                <a:gd name="T69" fmla="*/ 20 h 62"/>
                <a:gd name="T70" fmla="*/ 1786 w 2447"/>
                <a:gd name="T71" fmla="*/ 41 h 62"/>
                <a:gd name="T72" fmla="*/ 1687 w 2447"/>
                <a:gd name="T73" fmla="*/ 56 h 62"/>
                <a:gd name="T74" fmla="*/ 1604 w 2447"/>
                <a:gd name="T75" fmla="*/ 29 h 62"/>
                <a:gd name="T76" fmla="*/ 1524 w 2447"/>
                <a:gd name="T77" fmla="*/ 27 h 62"/>
                <a:gd name="T78" fmla="*/ 1427 w 2447"/>
                <a:gd name="T79" fmla="*/ 55 h 62"/>
                <a:gd name="T80" fmla="*/ 1334 w 2447"/>
                <a:gd name="T81" fmla="*/ 48 h 62"/>
                <a:gd name="T82" fmla="*/ 1253 w 2447"/>
                <a:gd name="T83" fmla="*/ 23 h 62"/>
                <a:gd name="T84" fmla="*/ 1208 w 2447"/>
                <a:gd name="T85" fmla="*/ 27 h 62"/>
                <a:gd name="T86" fmla="*/ 1111 w 2447"/>
                <a:gd name="T87" fmla="*/ 55 h 62"/>
                <a:gd name="T88" fmla="*/ 1018 w 2447"/>
                <a:gd name="T89" fmla="*/ 47 h 62"/>
                <a:gd name="T90" fmla="*/ 936 w 2447"/>
                <a:gd name="T91" fmla="*/ 23 h 62"/>
                <a:gd name="T92" fmla="*/ 853 w 2447"/>
                <a:gd name="T93" fmla="*/ 41 h 62"/>
                <a:gd name="T94" fmla="*/ 752 w 2447"/>
                <a:gd name="T95" fmla="*/ 59 h 62"/>
                <a:gd name="T96" fmla="*/ 668 w 2447"/>
                <a:gd name="T97" fmla="*/ 34 h 62"/>
                <a:gd name="T98" fmla="*/ 606 w 2447"/>
                <a:gd name="T99" fmla="*/ 26 h 62"/>
                <a:gd name="T100" fmla="*/ 512 w 2447"/>
                <a:gd name="T101" fmla="*/ 55 h 62"/>
                <a:gd name="T102" fmla="*/ 417 w 2447"/>
                <a:gd name="T103" fmla="*/ 53 h 62"/>
                <a:gd name="T104" fmla="*/ 336 w 2447"/>
                <a:gd name="T105" fmla="*/ 27 h 62"/>
                <a:gd name="T106" fmla="*/ 289 w 2447"/>
                <a:gd name="T107" fmla="*/ 26 h 62"/>
                <a:gd name="T108" fmla="*/ 196 w 2447"/>
                <a:gd name="T109" fmla="*/ 55 h 62"/>
                <a:gd name="T110" fmla="*/ 101 w 2447"/>
                <a:gd name="T111" fmla="*/ 53 h 62"/>
                <a:gd name="T112" fmla="*/ 19 w 2447"/>
                <a:gd name="T113" fmla="*/ 26 h 6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447" h="62">
                  <a:moveTo>
                    <a:pt x="0" y="5"/>
                  </a:moveTo>
                  <a:lnTo>
                    <a:pt x="10" y="6"/>
                  </a:lnTo>
                  <a:lnTo>
                    <a:pt x="19" y="7"/>
                  </a:lnTo>
                  <a:lnTo>
                    <a:pt x="28" y="10"/>
                  </a:lnTo>
                  <a:lnTo>
                    <a:pt x="38" y="13"/>
                  </a:lnTo>
                  <a:lnTo>
                    <a:pt x="46" y="15"/>
                  </a:lnTo>
                  <a:lnTo>
                    <a:pt x="55" y="19"/>
                  </a:lnTo>
                  <a:lnTo>
                    <a:pt x="64" y="21"/>
                  </a:lnTo>
                  <a:lnTo>
                    <a:pt x="73" y="25"/>
                  </a:lnTo>
                  <a:lnTo>
                    <a:pt x="82" y="29"/>
                  </a:lnTo>
                  <a:lnTo>
                    <a:pt x="91" y="31"/>
                  </a:lnTo>
                  <a:lnTo>
                    <a:pt x="101" y="34"/>
                  </a:lnTo>
                  <a:lnTo>
                    <a:pt x="110" y="37"/>
                  </a:lnTo>
                  <a:lnTo>
                    <a:pt x="119" y="39"/>
                  </a:lnTo>
                  <a:lnTo>
                    <a:pt x="130" y="41"/>
                  </a:lnTo>
                  <a:lnTo>
                    <a:pt x="140" y="42"/>
                  </a:lnTo>
                  <a:lnTo>
                    <a:pt x="151" y="42"/>
                  </a:lnTo>
                  <a:lnTo>
                    <a:pt x="161" y="41"/>
                  </a:lnTo>
                  <a:lnTo>
                    <a:pt x="173" y="40"/>
                  </a:lnTo>
                  <a:lnTo>
                    <a:pt x="184" y="38"/>
                  </a:lnTo>
                  <a:lnTo>
                    <a:pt x="196" y="35"/>
                  </a:lnTo>
                  <a:lnTo>
                    <a:pt x="207" y="32"/>
                  </a:lnTo>
                  <a:lnTo>
                    <a:pt x="218" y="30"/>
                  </a:lnTo>
                  <a:lnTo>
                    <a:pt x="229" y="26"/>
                  </a:lnTo>
                  <a:lnTo>
                    <a:pt x="241" y="22"/>
                  </a:lnTo>
                  <a:lnTo>
                    <a:pt x="252" y="19"/>
                  </a:lnTo>
                  <a:lnTo>
                    <a:pt x="263" y="16"/>
                  </a:lnTo>
                  <a:lnTo>
                    <a:pt x="273" y="12"/>
                  </a:lnTo>
                  <a:lnTo>
                    <a:pt x="282" y="10"/>
                  </a:lnTo>
                  <a:lnTo>
                    <a:pt x="292" y="7"/>
                  </a:lnTo>
                  <a:lnTo>
                    <a:pt x="300" y="6"/>
                  </a:lnTo>
                  <a:lnTo>
                    <a:pt x="308" y="5"/>
                  </a:lnTo>
                  <a:lnTo>
                    <a:pt x="316" y="5"/>
                  </a:lnTo>
                  <a:lnTo>
                    <a:pt x="315" y="5"/>
                  </a:lnTo>
                  <a:lnTo>
                    <a:pt x="316" y="5"/>
                  </a:lnTo>
                  <a:lnTo>
                    <a:pt x="325" y="5"/>
                  </a:lnTo>
                  <a:lnTo>
                    <a:pt x="334" y="6"/>
                  </a:lnTo>
                  <a:lnTo>
                    <a:pt x="344" y="8"/>
                  </a:lnTo>
                  <a:lnTo>
                    <a:pt x="353" y="11"/>
                  </a:lnTo>
                  <a:lnTo>
                    <a:pt x="362" y="13"/>
                  </a:lnTo>
                  <a:lnTo>
                    <a:pt x="371" y="16"/>
                  </a:lnTo>
                  <a:lnTo>
                    <a:pt x="380" y="20"/>
                  </a:lnTo>
                  <a:lnTo>
                    <a:pt x="388" y="23"/>
                  </a:lnTo>
                  <a:lnTo>
                    <a:pt x="397" y="26"/>
                  </a:lnTo>
                  <a:lnTo>
                    <a:pt x="407" y="30"/>
                  </a:lnTo>
                  <a:lnTo>
                    <a:pt x="416" y="33"/>
                  </a:lnTo>
                  <a:lnTo>
                    <a:pt x="425" y="35"/>
                  </a:lnTo>
                  <a:lnTo>
                    <a:pt x="435" y="38"/>
                  </a:lnTo>
                  <a:lnTo>
                    <a:pt x="445" y="40"/>
                  </a:lnTo>
                  <a:lnTo>
                    <a:pt x="455" y="41"/>
                  </a:lnTo>
                  <a:lnTo>
                    <a:pt x="466" y="41"/>
                  </a:lnTo>
                  <a:lnTo>
                    <a:pt x="477" y="41"/>
                  </a:lnTo>
                  <a:lnTo>
                    <a:pt x="488" y="40"/>
                  </a:lnTo>
                  <a:lnTo>
                    <a:pt x="499" y="37"/>
                  </a:lnTo>
                  <a:lnTo>
                    <a:pt x="511" y="35"/>
                  </a:lnTo>
                  <a:lnTo>
                    <a:pt x="523" y="32"/>
                  </a:lnTo>
                  <a:lnTo>
                    <a:pt x="534" y="29"/>
                  </a:lnTo>
                  <a:lnTo>
                    <a:pt x="545" y="26"/>
                  </a:lnTo>
                  <a:lnTo>
                    <a:pt x="556" y="21"/>
                  </a:lnTo>
                  <a:lnTo>
                    <a:pt x="566" y="18"/>
                  </a:lnTo>
                  <a:lnTo>
                    <a:pt x="577" y="15"/>
                  </a:lnTo>
                  <a:lnTo>
                    <a:pt x="587" y="12"/>
                  </a:lnTo>
                  <a:lnTo>
                    <a:pt x="597" y="9"/>
                  </a:lnTo>
                  <a:lnTo>
                    <a:pt x="606" y="7"/>
                  </a:lnTo>
                  <a:lnTo>
                    <a:pt x="615" y="5"/>
                  </a:lnTo>
                  <a:lnTo>
                    <a:pt x="623" y="4"/>
                  </a:lnTo>
                  <a:lnTo>
                    <a:pt x="630" y="4"/>
                  </a:lnTo>
                  <a:lnTo>
                    <a:pt x="640" y="5"/>
                  </a:lnTo>
                  <a:lnTo>
                    <a:pt x="649" y="5"/>
                  </a:lnTo>
                  <a:lnTo>
                    <a:pt x="658" y="7"/>
                  </a:lnTo>
                  <a:lnTo>
                    <a:pt x="668" y="10"/>
                  </a:lnTo>
                  <a:lnTo>
                    <a:pt x="677" y="12"/>
                  </a:lnTo>
                  <a:lnTo>
                    <a:pt x="685" y="16"/>
                  </a:lnTo>
                  <a:lnTo>
                    <a:pt x="695" y="19"/>
                  </a:lnTo>
                  <a:lnTo>
                    <a:pt x="703" y="22"/>
                  </a:lnTo>
                  <a:lnTo>
                    <a:pt x="712" y="26"/>
                  </a:lnTo>
                  <a:lnTo>
                    <a:pt x="722" y="29"/>
                  </a:lnTo>
                  <a:lnTo>
                    <a:pt x="731" y="32"/>
                  </a:lnTo>
                  <a:lnTo>
                    <a:pt x="740" y="35"/>
                  </a:lnTo>
                  <a:lnTo>
                    <a:pt x="750" y="37"/>
                  </a:lnTo>
                  <a:lnTo>
                    <a:pt x="760" y="40"/>
                  </a:lnTo>
                  <a:lnTo>
                    <a:pt x="770" y="40"/>
                  </a:lnTo>
                  <a:lnTo>
                    <a:pt x="781" y="41"/>
                  </a:lnTo>
                  <a:lnTo>
                    <a:pt x="792" y="40"/>
                  </a:lnTo>
                  <a:lnTo>
                    <a:pt x="803" y="39"/>
                  </a:lnTo>
                  <a:lnTo>
                    <a:pt x="814" y="37"/>
                  </a:lnTo>
                  <a:lnTo>
                    <a:pt x="826" y="34"/>
                  </a:lnTo>
                  <a:lnTo>
                    <a:pt x="837" y="31"/>
                  </a:lnTo>
                  <a:lnTo>
                    <a:pt x="848" y="28"/>
                  </a:lnTo>
                  <a:lnTo>
                    <a:pt x="860" y="25"/>
                  </a:lnTo>
                  <a:lnTo>
                    <a:pt x="871" y="21"/>
                  </a:lnTo>
                  <a:lnTo>
                    <a:pt x="881" y="17"/>
                  </a:lnTo>
                  <a:lnTo>
                    <a:pt x="892" y="14"/>
                  </a:lnTo>
                  <a:lnTo>
                    <a:pt x="901" y="11"/>
                  </a:lnTo>
                  <a:lnTo>
                    <a:pt x="911" y="8"/>
                  </a:lnTo>
                  <a:lnTo>
                    <a:pt x="921" y="6"/>
                  </a:lnTo>
                  <a:lnTo>
                    <a:pt x="929" y="4"/>
                  </a:lnTo>
                  <a:lnTo>
                    <a:pt x="937" y="3"/>
                  </a:lnTo>
                  <a:lnTo>
                    <a:pt x="944" y="3"/>
                  </a:lnTo>
                  <a:lnTo>
                    <a:pt x="954" y="4"/>
                  </a:lnTo>
                  <a:lnTo>
                    <a:pt x="964" y="5"/>
                  </a:lnTo>
                  <a:lnTo>
                    <a:pt x="973" y="7"/>
                  </a:lnTo>
                  <a:lnTo>
                    <a:pt x="982" y="11"/>
                  </a:lnTo>
                  <a:lnTo>
                    <a:pt x="991" y="13"/>
                  </a:lnTo>
                  <a:lnTo>
                    <a:pt x="1000" y="16"/>
                  </a:lnTo>
                  <a:lnTo>
                    <a:pt x="1009" y="19"/>
                  </a:lnTo>
                  <a:lnTo>
                    <a:pt x="1018" y="23"/>
                  </a:lnTo>
                  <a:lnTo>
                    <a:pt x="1027" y="26"/>
                  </a:lnTo>
                  <a:lnTo>
                    <a:pt x="1036" y="29"/>
                  </a:lnTo>
                  <a:lnTo>
                    <a:pt x="1046" y="32"/>
                  </a:lnTo>
                  <a:lnTo>
                    <a:pt x="1055" y="34"/>
                  </a:lnTo>
                  <a:lnTo>
                    <a:pt x="1064" y="37"/>
                  </a:lnTo>
                  <a:lnTo>
                    <a:pt x="1075" y="38"/>
                  </a:lnTo>
                  <a:lnTo>
                    <a:pt x="1085" y="40"/>
                  </a:lnTo>
                  <a:lnTo>
                    <a:pt x="1095" y="40"/>
                  </a:lnTo>
                  <a:lnTo>
                    <a:pt x="1107" y="39"/>
                  </a:lnTo>
                  <a:lnTo>
                    <a:pt x="1118" y="38"/>
                  </a:lnTo>
                  <a:lnTo>
                    <a:pt x="1129" y="35"/>
                  </a:lnTo>
                  <a:lnTo>
                    <a:pt x="1140" y="33"/>
                  </a:lnTo>
                  <a:lnTo>
                    <a:pt x="1152" y="30"/>
                  </a:lnTo>
                  <a:lnTo>
                    <a:pt x="1164" y="27"/>
                  </a:lnTo>
                  <a:lnTo>
                    <a:pt x="1174" y="24"/>
                  </a:lnTo>
                  <a:lnTo>
                    <a:pt x="1186" y="20"/>
                  </a:lnTo>
                  <a:lnTo>
                    <a:pt x="1197" y="16"/>
                  </a:lnTo>
                  <a:lnTo>
                    <a:pt x="1208" y="13"/>
                  </a:lnTo>
                  <a:lnTo>
                    <a:pt x="1218" y="10"/>
                  </a:lnTo>
                  <a:lnTo>
                    <a:pt x="1227" y="7"/>
                  </a:lnTo>
                  <a:lnTo>
                    <a:pt x="1237" y="5"/>
                  </a:lnTo>
                  <a:lnTo>
                    <a:pt x="1245" y="3"/>
                  </a:lnTo>
                  <a:lnTo>
                    <a:pt x="1253" y="2"/>
                  </a:lnTo>
                  <a:lnTo>
                    <a:pt x="1261" y="2"/>
                  </a:lnTo>
                  <a:lnTo>
                    <a:pt x="1260" y="2"/>
                  </a:lnTo>
                  <a:lnTo>
                    <a:pt x="1261" y="2"/>
                  </a:lnTo>
                  <a:lnTo>
                    <a:pt x="1270" y="3"/>
                  </a:lnTo>
                  <a:lnTo>
                    <a:pt x="1279" y="4"/>
                  </a:lnTo>
                  <a:lnTo>
                    <a:pt x="1289" y="6"/>
                  </a:lnTo>
                  <a:lnTo>
                    <a:pt x="1298" y="8"/>
                  </a:lnTo>
                  <a:lnTo>
                    <a:pt x="1307" y="11"/>
                  </a:lnTo>
                  <a:lnTo>
                    <a:pt x="1315" y="14"/>
                  </a:lnTo>
                  <a:lnTo>
                    <a:pt x="1325" y="17"/>
                  </a:lnTo>
                  <a:lnTo>
                    <a:pt x="1334" y="21"/>
                  </a:lnTo>
                  <a:lnTo>
                    <a:pt x="1342" y="25"/>
                  </a:lnTo>
                  <a:lnTo>
                    <a:pt x="1352" y="28"/>
                  </a:lnTo>
                  <a:lnTo>
                    <a:pt x="1361" y="31"/>
                  </a:lnTo>
                  <a:lnTo>
                    <a:pt x="1371" y="34"/>
                  </a:lnTo>
                  <a:lnTo>
                    <a:pt x="1380" y="36"/>
                  </a:lnTo>
                  <a:lnTo>
                    <a:pt x="1390" y="38"/>
                  </a:lnTo>
                  <a:lnTo>
                    <a:pt x="1400" y="39"/>
                  </a:lnTo>
                  <a:lnTo>
                    <a:pt x="1411" y="40"/>
                  </a:lnTo>
                  <a:lnTo>
                    <a:pt x="1422" y="39"/>
                  </a:lnTo>
                  <a:lnTo>
                    <a:pt x="1434" y="38"/>
                  </a:lnTo>
                  <a:lnTo>
                    <a:pt x="1444" y="35"/>
                  </a:lnTo>
                  <a:lnTo>
                    <a:pt x="1456" y="33"/>
                  </a:lnTo>
                  <a:lnTo>
                    <a:pt x="1468" y="30"/>
                  </a:lnTo>
                  <a:lnTo>
                    <a:pt x="1479" y="27"/>
                  </a:lnTo>
                  <a:lnTo>
                    <a:pt x="1490" y="23"/>
                  </a:lnTo>
                  <a:lnTo>
                    <a:pt x="1501" y="20"/>
                  </a:lnTo>
                  <a:lnTo>
                    <a:pt x="1512" y="16"/>
                  </a:lnTo>
                  <a:lnTo>
                    <a:pt x="1522" y="13"/>
                  </a:lnTo>
                  <a:lnTo>
                    <a:pt x="1533" y="10"/>
                  </a:lnTo>
                  <a:lnTo>
                    <a:pt x="1542" y="7"/>
                  </a:lnTo>
                  <a:lnTo>
                    <a:pt x="1551" y="5"/>
                  </a:lnTo>
                  <a:lnTo>
                    <a:pt x="1560" y="3"/>
                  </a:lnTo>
                  <a:lnTo>
                    <a:pt x="1568" y="2"/>
                  </a:lnTo>
                  <a:lnTo>
                    <a:pt x="1575" y="2"/>
                  </a:lnTo>
                  <a:lnTo>
                    <a:pt x="1585" y="3"/>
                  </a:lnTo>
                  <a:lnTo>
                    <a:pt x="1594" y="4"/>
                  </a:lnTo>
                  <a:lnTo>
                    <a:pt x="1604" y="6"/>
                  </a:lnTo>
                  <a:lnTo>
                    <a:pt x="1613" y="9"/>
                  </a:lnTo>
                  <a:lnTo>
                    <a:pt x="1622" y="12"/>
                  </a:lnTo>
                  <a:lnTo>
                    <a:pt x="1630" y="15"/>
                  </a:lnTo>
                  <a:lnTo>
                    <a:pt x="1640" y="18"/>
                  </a:lnTo>
                  <a:lnTo>
                    <a:pt x="1648" y="21"/>
                  </a:lnTo>
                  <a:lnTo>
                    <a:pt x="1657" y="25"/>
                  </a:lnTo>
                  <a:lnTo>
                    <a:pt x="1666" y="28"/>
                  </a:lnTo>
                  <a:lnTo>
                    <a:pt x="1676" y="31"/>
                  </a:lnTo>
                  <a:lnTo>
                    <a:pt x="1685" y="33"/>
                  </a:lnTo>
                  <a:lnTo>
                    <a:pt x="1695" y="35"/>
                  </a:lnTo>
                  <a:lnTo>
                    <a:pt x="1705" y="37"/>
                  </a:lnTo>
                  <a:lnTo>
                    <a:pt x="1715" y="38"/>
                  </a:lnTo>
                  <a:lnTo>
                    <a:pt x="1726" y="38"/>
                  </a:lnTo>
                  <a:lnTo>
                    <a:pt x="1737" y="38"/>
                  </a:lnTo>
                  <a:lnTo>
                    <a:pt x="1748" y="37"/>
                  </a:lnTo>
                  <a:lnTo>
                    <a:pt x="1759" y="34"/>
                  </a:lnTo>
                  <a:lnTo>
                    <a:pt x="1771" y="32"/>
                  </a:lnTo>
                  <a:lnTo>
                    <a:pt x="1782" y="29"/>
                  </a:lnTo>
                  <a:lnTo>
                    <a:pt x="1793" y="26"/>
                  </a:lnTo>
                  <a:lnTo>
                    <a:pt x="1804" y="23"/>
                  </a:lnTo>
                  <a:lnTo>
                    <a:pt x="1815" y="19"/>
                  </a:lnTo>
                  <a:lnTo>
                    <a:pt x="1826" y="15"/>
                  </a:lnTo>
                  <a:lnTo>
                    <a:pt x="1836" y="12"/>
                  </a:lnTo>
                  <a:lnTo>
                    <a:pt x="1846" y="9"/>
                  </a:lnTo>
                  <a:lnTo>
                    <a:pt x="1855" y="6"/>
                  </a:lnTo>
                  <a:lnTo>
                    <a:pt x="1864" y="3"/>
                  </a:lnTo>
                  <a:lnTo>
                    <a:pt x="1873" y="2"/>
                  </a:lnTo>
                  <a:lnTo>
                    <a:pt x="1881" y="1"/>
                  </a:lnTo>
                  <a:lnTo>
                    <a:pt x="1888" y="1"/>
                  </a:lnTo>
                  <a:lnTo>
                    <a:pt x="1897" y="2"/>
                  </a:lnTo>
                  <a:lnTo>
                    <a:pt x="1907" y="3"/>
                  </a:lnTo>
                  <a:lnTo>
                    <a:pt x="1916" y="5"/>
                  </a:lnTo>
                  <a:lnTo>
                    <a:pt x="1926" y="8"/>
                  </a:lnTo>
                  <a:lnTo>
                    <a:pt x="1934" y="11"/>
                  </a:lnTo>
                  <a:lnTo>
                    <a:pt x="1943" y="14"/>
                  </a:lnTo>
                  <a:lnTo>
                    <a:pt x="1952" y="17"/>
                  </a:lnTo>
                  <a:lnTo>
                    <a:pt x="1961" y="20"/>
                  </a:lnTo>
                  <a:lnTo>
                    <a:pt x="1970" y="24"/>
                  </a:lnTo>
                  <a:lnTo>
                    <a:pt x="1979" y="27"/>
                  </a:lnTo>
                  <a:lnTo>
                    <a:pt x="1989" y="30"/>
                  </a:lnTo>
                  <a:lnTo>
                    <a:pt x="1998" y="32"/>
                  </a:lnTo>
                  <a:lnTo>
                    <a:pt x="2007" y="34"/>
                  </a:lnTo>
                  <a:lnTo>
                    <a:pt x="2018" y="36"/>
                  </a:lnTo>
                  <a:lnTo>
                    <a:pt x="2027" y="37"/>
                  </a:lnTo>
                  <a:lnTo>
                    <a:pt x="2039" y="37"/>
                  </a:lnTo>
                  <a:lnTo>
                    <a:pt x="2049" y="37"/>
                  </a:lnTo>
                  <a:lnTo>
                    <a:pt x="2060" y="35"/>
                  </a:lnTo>
                  <a:lnTo>
                    <a:pt x="2071" y="34"/>
                  </a:lnTo>
                  <a:lnTo>
                    <a:pt x="2082" y="31"/>
                  </a:lnTo>
                  <a:lnTo>
                    <a:pt x="2093" y="29"/>
                  </a:lnTo>
                  <a:lnTo>
                    <a:pt x="2104" y="25"/>
                  </a:lnTo>
                  <a:lnTo>
                    <a:pt x="2114" y="22"/>
                  </a:lnTo>
                  <a:lnTo>
                    <a:pt x="2125" y="19"/>
                  </a:lnTo>
                  <a:lnTo>
                    <a:pt x="2135" y="15"/>
                  </a:lnTo>
                  <a:lnTo>
                    <a:pt x="2146" y="12"/>
                  </a:lnTo>
                  <a:lnTo>
                    <a:pt x="2156" y="9"/>
                  </a:lnTo>
                  <a:lnTo>
                    <a:pt x="2165" y="6"/>
                  </a:lnTo>
                  <a:lnTo>
                    <a:pt x="2174" y="3"/>
                  </a:lnTo>
                  <a:lnTo>
                    <a:pt x="2183" y="2"/>
                  </a:lnTo>
                  <a:lnTo>
                    <a:pt x="2190" y="1"/>
                  </a:lnTo>
                  <a:lnTo>
                    <a:pt x="2197" y="0"/>
                  </a:lnTo>
                  <a:lnTo>
                    <a:pt x="2207" y="1"/>
                  </a:lnTo>
                  <a:lnTo>
                    <a:pt x="2217" y="1"/>
                  </a:lnTo>
                  <a:lnTo>
                    <a:pt x="2226" y="3"/>
                  </a:lnTo>
                  <a:lnTo>
                    <a:pt x="2235" y="6"/>
                  </a:lnTo>
                  <a:lnTo>
                    <a:pt x="2244" y="8"/>
                  </a:lnTo>
                  <a:lnTo>
                    <a:pt x="2253" y="12"/>
                  </a:lnTo>
                  <a:lnTo>
                    <a:pt x="2262" y="15"/>
                  </a:lnTo>
                  <a:lnTo>
                    <a:pt x="2271" y="18"/>
                  </a:lnTo>
                  <a:lnTo>
                    <a:pt x="2279" y="21"/>
                  </a:lnTo>
                  <a:lnTo>
                    <a:pt x="2289" y="25"/>
                  </a:lnTo>
                  <a:lnTo>
                    <a:pt x="2298" y="29"/>
                  </a:lnTo>
                  <a:lnTo>
                    <a:pt x="2308" y="31"/>
                  </a:lnTo>
                  <a:lnTo>
                    <a:pt x="2317" y="33"/>
                  </a:lnTo>
                  <a:lnTo>
                    <a:pt x="2327" y="35"/>
                  </a:lnTo>
                  <a:lnTo>
                    <a:pt x="2337" y="36"/>
                  </a:lnTo>
                  <a:lnTo>
                    <a:pt x="2348" y="37"/>
                  </a:lnTo>
                  <a:lnTo>
                    <a:pt x="2361" y="36"/>
                  </a:lnTo>
                  <a:lnTo>
                    <a:pt x="2373" y="35"/>
                  </a:lnTo>
                  <a:lnTo>
                    <a:pt x="2385" y="32"/>
                  </a:lnTo>
                  <a:lnTo>
                    <a:pt x="2397" y="30"/>
                  </a:lnTo>
                  <a:lnTo>
                    <a:pt x="2410" y="26"/>
                  </a:lnTo>
                  <a:lnTo>
                    <a:pt x="2422" y="23"/>
                  </a:lnTo>
                  <a:lnTo>
                    <a:pt x="2434" y="19"/>
                  </a:lnTo>
                  <a:lnTo>
                    <a:pt x="2446" y="15"/>
                  </a:lnTo>
                  <a:lnTo>
                    <a:pt x="2446" y="20"/>
                  </a:lnTo>
                  <a:lnTo>
                    <a:pt x="2446" y="26"/>
                  </a:lnTo>
                  <a:lnTo>
                    <a:pt x="2446" y="30"/>
                  </a:lnTo>
                  <a:lnTo>
                    <a:pt x="2446" y="34"/>
                  </a:lnTo>
                  <a:lnTo>
                    <a:pt x="2434" y="38"/>
                  </a:lnTo>
                  <a:lnTo>
                    <a:pt x="2422" y="42"/>
                  </a:lnTo>
                  <a:lnTo>
                    <a:pt x="2410" y="45"/>
                  </a:lnTo>
                  <a:lnTo>
                    <a:pt x="2397" y="48"/>
                  </a:lnTo>
                  <a:lnTo>
                    <a:pt x="2385" y="51"/>
                  </a:lnTo>
                  <a:lnTo>
                    <a:pt x="2373" y="54"/>
                  </a:lnTo>
                  <a:lnTo>
                    <a:pt x="2361" y="55"/>
                  </a:lnTo>
                  <a:lnTo>
                    <a:pt x="2348" y="56"/>
                  </a:lnTo>
                  <a:lnTo>
                    <a:pt x="2337" y="55"/>
                  </a:lnTo>
                  <a:lnTo>
                    <a:pt x="2327" y="54"/>
                  </a:lnTo>
                  <a:lnTo>
                    <a:pt x="2317" y="52"/>
                  </a:lnTo>
                  <a:lnTo>
                    <a:pt x="2308" y="50"/>
                  </a:lnTo>
                  <a:lnTo>
                    <a:pt x="2298" y="47"/>
                  </a:lnTo>
                  <a:lnTo>
                    <a:pt x="2289" y="44"/>
                  </a:lnTo>
                  <a:lnTo>
                    <a:pt x="2280" y="41"/>
                  </a:lnTo>
                  <a:lnTo>
                    <a:pt x="2271" y="37"/>
                  </a:lnTo>
                  <a:lnTo>
                    <a:pt x="2262" y="34"/>
                  </a:lnTo>
                  <a:lnTo>
                    <a:pt x="2254" y="30"/>
                  </a:lnTo>
                  <a:lnTo>
                    <a:pt x="2244" y="27"/>
                  </a:lnTo>
                  <a:lnTo>
                    <a:pt x="2235" y="25"/>
                  </a:lnTo>
                  <a:lnTo>
                    <a:pt x="2226" y="22"/>
                  </a:lnTo>
                  <a:lnTo>
                    <a:pt x="2217" y="20"/>
                  </a:lnTo>
                  <a:lnTo>
                    <a:pt x="2207" y="19"/>
                  </a:lnTo>
                  <a:lnTo>
                    <a:pt x="2197" y="19"/>
                  </a:lnTo>
                  <a:lnTo>
                    <a:pt x="2190" y="20"/>
                  </a:lnTo>
                  <a:lnTo>
                    <a:pt x="2183" y="21"/>
                  </a:lnTo>
                  <a:lnTo>
                    <a:pt x="2174" y="23"/>
                  </a:lnTo>
                  <a:lnTo>
                    <a:pt x="2165" y="25"/>
                  </a:lnTo>
                  <a:lnTo>
                    <a:pt x="2156" y="28"/>
                  </a:lnTo>
                  <a:lnTo>
                    <a:pt x="2146" y="31"/>
                  </a:lnTo>
                  <a:lnTo>
                    <a:pt x="2135" y="34"/>
                  </a:lnTo>
                  <a:lnTo>
                    <a:pt x="2125" y="38"/>
                  </a:lnTo>
                  <a:lnTo>
                    <a:pt x="2114" y="41"/>
                  </a:lnTo>
                  <a:lnTo>
                    <a:pt x="2104" y="44"/>
                  </a:lnTo>
                  <a:lnTo>
                    <a:pt x="2093" y="48"/>
                  </a:lnTo>
                  <a:lnTo>
                    <a:pt x="2082" y="50"/>
                  </a:lnTo>
                  <a:lnTo>
                    <a:pt x="2071" y="52"/>
                  </a:lnTo>
                  <a:lnTo>
                    <a:pt x="2060" y="54"/>
                  </a:lnTo>
                  <a:lnTo>
                    <a:pt x="2050" y="55"/>
                  </a:lnTo>
                  <a:lnTo>
                    <a:pt x="2039" y="56"/>
                  </a:lnTo>
                  <a:lnTo>
                    <a:pt x="2028" y="56"/>
                  </a:lnTo>
                  <a:lnTo>
                    <a:pt x="2018" y="55"/>
                  </a:lnTo>
                  <a:lnTo>
                    <a:pt x="2008" y="53"/>
                  </a:lnTo>
                  <a:lnTo>
                    <a:pt x="1999" y="51"/>
                  </a:lnTo>
                  <a:lnTo>
                    <a:pt x="1989" y="48"/>
                  </a:lnTo>
                  <a:lnTo>
                    <a:pt x="1980" y="45"/>
                  </a:lnTo>
                  <a:lnTo>
                    <a:pt x="1970" y="42"/>
                  </a:lnTo>
                  <a:lnTo>
                    <a:pt x="1962" y="39"/>
                  </a:lnTo>
                  <a:lnTo>
                    <a:pt x="1952" y="35"/>
                  </a:lnTo>
                  <a:lnTo>
                    <a:pt x="1944" y="32"/>
                  </a:lnTo>
                  <a:lnTo>
                    <a:pt x="1935" y="29"/>
                  </a:lnTo>
                  <a:lnTo>
                    <a:pt x="1926" y="27"/>
                  </a:lnTo>
                  <a:lnTo>
                    <a:pt x="1917" y="24"/>
                  </a:lnTo>
                  <a:lnTo>
                    <a:pt x="1907" y="22"/>
                  </a:lnTo>
                  <a:lnTo>
                    <a:pt x="1897" y="20"/>
                  </a:lnTo>
                  <a:lnTo>
                    <a:pt x="1888" y="20"/>
                  </a:lnTo>
                  <a:lnTo>
                    <a:pt x="1881" y="20"/>
                  </a:lnTo>
                  <a:lnTo>
                    <a:pt x="1873" y="21"/>
                  </a:lnTo>
                  <a:lnTo>
                    <a:pt x="1864" y="23"/>
                  </a:lnTo>
                  <a:lnTo>
                    <a:pt x="1855" y="25"/>
                  </a:lnTo>
                  <a:lnTo>
                    <a:pt x="1846" y="28"/>
                  </a:lnTo>
                  <a:lnTo>
                    <a:pt x="1836" y="31"/>
                  </a:lnTo>
                  <a:lnTo>
                    <a:pt x="1826" y="34"/>
                  </a:lnTo>
                  <a:lnTo>
                    <a:pt x="1815" y="38"/>
                  </a:lnTo>
                  <a:lnTo>
                    <a:pt x="1804" y="41"/>
                  </a:lnTo>
                  <a:lnTo>
                    <a:pt x="1793" y="45"/>
                  </a:lnTo>
                  <a:lnTo>
                    <a:pt x="1782" y="48"/>
                  </a:lnTo>
                  <a:lnTo>
                    <a:pt x="1771" y="51"/>
                  </a:lnTo>
                  <a:lnTo>
                    <a:pt x="1760" y="54"/>
                  </a:lnTo>
                  <a:lnTo>
                    <a:pt x="1748" y="56"/>
                  </a:lnTo>
                  <a:lnTo>
                    <a:pt x="1737" y="57"/>
                  </a:lnTo>
                  <a:lnTo>
                    <a:pt x="1727" y="58"/>
                  </a:lnTo>
                  <a:lnTo>
                    <a:pt x="1716" y="57"/>
                  </a:lnTo>
                  <a:lnTo>
                    <a:pt x="1705" y="56"/>
                  </a:lnTo>
                  <a:lnTo>
                    <a:pt x="1695" y="54"/>
                  </a:lnTo>
                  <a:lnTo>
                    <a:pt x="1686" y="52"/>
                  </a:lnTo>
                  <a:lnTo>
                    <a:pt x="1677" y="50"/>
                  </a:lnTo>
                  <a:lnTo>
                    <a:pt x="1667" y="46"/>
                  </a:lnTo>
                  <a:lnTo>
                    <a:pt x="1658" y="42"/>
                  </a:lnTo>
                  <a:lnTo>
                    <a:pt x="1648" y="39"/>
                  </a:lnTo>
                  <a:lnTo>
                    <a:pt x="1640" y="36"/>
                  </a:lnTo>
                  <a:lnTo>
                    <a:pt x="1630" y="32"/>
                  </a:lnTo>
                  <a:lnTo>
                    <a:pt x="1622" y="29"/>
                  </a:lnTo>
                  <a:lnTo>
                    <a:pt x="1612" y="27"/>
                  </a:lnTo>
                  <a:lnTo>
                    <a:pt x="1604" y="25"/>
                  </a:lnTo>
                  <a:lnTo>
                    <a:pt x="1594" y="22"/>
                  </a:lnTo>
                  <a:lnTo>
                    <a:pt x="1585" y="21"/>
                  </a:lnTo>
                  <a:lnTo>
                    <a:pt x="1575" y="21"/>
                  </a:lnTo>
                  <a:lnTo>
                    <a:pt x="1567" y="21"/>
                  </a:lnTo>
                  <a:lnTo>
                    <a:pt x="1559" y="23"/>
                  </a:lnTo>
                  <a:lnTo>
                    <a:pt x="1551" y="25"/>
                  </a:lnTo>
                  <a:lnTo>
                    <a:pt x="1542" y="27"/>
                  </a:lnTo>
                  <a:lnTo>
                    <a:pt x="1532" y="30"/>
                  </a:lnTo>
                  <a:lnTo>
                    <a:pt x="1522" y="32"/>
                  </a:lnTo>
                  <a:lnTo>
                    <a:pt x="1512" y="36"/>
                  </a:lnTo>
                  <a:lnTo>
                    <a:pt x="1501" y="40"/>
                  </a:lnTo>
                  <a:lnTo>
                    <a:pt x="1490" y="43"/>
                  </a:lnTo>
                  <a:lnTo>
                    <a:pt x="1479" y="46"/>
                  </a:lnTo>
                  <a:lnTo>
                    <a:pt x="1468" y="50"/>
                  </a:lnTo>
                  <a:lnTo>
                    <a:pt x="1456" y="52"/>
                  </a:lnTo>
                  <a:lnTo>
                    <a:pt x="1445" y="55"/>
                  </a:lnTo>
                  <a:lnTo>
                    <a:pt x="1434" y="56"/>
                  </a:lnTo>
                  <a:lnTo>
                    <a:pt x="1422" y="58"/>
                  </a:lnTo>
                  <a:lnTo>
                    <a:pt x="1411" y="58"/>
                  </a:lnTo>
                  <a:lnTo>
                    <a:pt x="1400" y="58"/>
                  </a:lnTo>
                  <a:lnTo>
                    <a:pt x="1390" y="57"/>
                  </a:lnTo>
                  <a:lnTo>
                    <a:pt x="1381" y="55"/>
                  </a:lnTo>
                  <a:lnTo>
                    <a:pt x="1371" y="54"/>
                  </a:lnTo>
                  <a:lnTo>
                    <a:pt x="1362" y="51"/>
                  </a:lnTo>
                  <a:lnTo>
                    <a:pt x="1352" y="48"/>
                  </a:lnTo>
                  <a:lnTo>
                    <a:pt x="1344" y="45"/>
                  </a:lnTo>
                  <a:lnTo>
                    <a:pt x="1334" y="41"/>
                  </a:lnTo>
                  <a:lnTo>
                    <a:pt x="1326" y="38"/>
                  </a:lnTo>
                  <a:lnTo>
                    <a:pt x="1317" y="35"/>
                  </a:lnTo>
                  <a:lnTo>
                    <a:pt x="1308" y="32"/>
                  </a:lnTo>
                  <a:lnTo>
                    <a:pt x="1299" y="29"/>
                  </a:lnTo>
                  <a:lnTo>
                    <a:pt x="1290" y="26"/>
                  </a:lnTo>
                  <a:lnTo>
                    <a:pt x="1281" y="25"/>
                  </a:lnTo>
                  <a:lnTo>
                    <a:pt x="1271" y="23"/>
                  </a:lnTo>
                  <a:lnTo>
                    <a:pt x="1262" y="21"/>
                  </a:lnTo>
                  <a:lnTo>
                    <a:pt x="1261" y="21"/>
                  </a:lnTo>
                  <a:lnTo>
                    <a:pt x="1259" y="21"/>
                  </a:lnTo>
                  <a:lnTo>
                    <a:pt x="1258" y="21"/>
                  </a:lnTo>
                  <a:lnTo>
                    <a:pt x="1251" y="21"/>
                  </a:lnTo>
                  <a:lnTo>
                    <a:pt x="1243" y="23"/>
                  </a:lnTo>
                  <a:lnTo>
                    <a:pt x="1235" y="25"/>
                  </a:lnTo>
                  <a:lnTo>
                    <a:pt x="1226" y="27"/>
                  </a:lnTo>
                  <a:lnTo>
                    <a:pt x="1216" y="29"/>
                  </a:lnTo>
                  <a:lnTo>
                    <a:pt x="1206" y="32"/>
                  </a:lnTo>
                  <a:lnTo>
                    <a:pt x="1195" y="35"/>
                  </a:lnTo>
                  <a:lnTo>
                    <a:pt x="1185" y="39"/>
                  </a:lnTo>
                  <a:lnTo>
                    <a:pt x="1174" y="43"/>
                  </a:lnTo>
                  <a:lnTo>
                    <a:pt x="1163" y="46"/>
                  </a:lnTo>
                  <a:lnTo>
                    <a:pt x="1151" y="50"/>
                  </a:lnTo>
                  <a:lnTo>
                    <a:pt x="1140" y="52"/>
                  </a:lnTo>
                  <a:lnTo>
                    <a:pt x="1129" y="55"/>
                  </a:lnTo>
                  <a:lnTo>
                    <a:pt x="1118" y="57"/>
                  </a:lnTo>
                  <a:lnTo>
                    <a:pt x="1107" y="58"/>
                  </a:lnTo>
                  <a:lnTo>
                    <a:pt x="1095" y="59"/>
                  </a:lnTo>
                  <a:lnTo>
                    <a:pt x="1085" y="58"/>
                  </a:lnTo>
                  <a:lnTo>
                    <a:pt x="1075" y="58"/>
                  </a:lnTo>
                  <a:lnTo>
                    <a:pt x="1064" y="55"/>
                  </a:lnTo>
                  <a:lnTo>
                    <a:pt x="1055" y="53"/>
                  </a:lnTo>
                  <a:lnTo>
                    <a:pt x="1046" y="51"/>
                  </a:lnTo>
                  <a:lnTo>
                    <a:pt x="1036" y="47"/>
                  </a:lnTo>
                  <a:lnTo>
                    <a:pt x="1027" y="44"/>
                  </a:lnTo>
                  <a:lnTo>
                    <a:pt x="1018" y="40"/>
                  </a:lnTo>
                  <a:lnTo>
                    <a:pt x="1009" y="37"/>
                  </a:lnTo>
                  <a:lnTo>
                    <a:pt x="1000" y="34"/>
                  </a:lnTo>
                  <a:lnTo>
                    <a:pt x="991" y="30"/>
                  </a:lnTo>
                  <a:lnTo>
                    <a:pt x="982" y="28"/>
                  </a:lnTo>
                  <a:lnTo>
                    <a:pt x="973" y="26"/>
                  </a:lnTo>
                  <a:lnTo>
                    <a:pt x="964" y="23"/>
                  </a:lnTo>
                  <a:lnTo>
                    <a:pt x="954" y="23"/>
                  </a:lnTo>
                  <a:lnTo>
                    <a:pt x="944" y="22"/>
                  </a:lnTo>
                  <a:lnTo>
                    <a:pt x="937" y="23"/>
                  </a:lnTo>
                  <a:lnTo>
                    <a:pt x="929" y="24"/>
                  </a:lnTo>
                  <a:lnTo>
                    <a:pt x="921" y="26"/>
                  </a:lnTo>
                  <a:lnTo>
                    <a:pt x="911" y="28"/>
                  </a:lnTo>
                  <a:lnTo>
                    <a:pt x="901" y="31"/>
                  </a:lnTo>
                  <a:lnTo>
                    <a:pt x="892" y="34"/>
                  </a:lnTo>
                  <a:lnTo>
                    <a:pt x="881" y="37"/>
                  </a:lnTo>
                  <a:lnTo>
                    <a:pt x="871" y="41"/>
                  </a:lnTo>
                  <a:lnTo>
                    <a:pt x="860" y="44"/>
                  </a:lnTo>
                  <a:lnTo>
                    <a:pt x="848" y="48"/>
                  </a:lnTo>
                  <a:lnTo>
                    <a:pt x="837" y="51"/>
                  </a:lnTo>
                  <a:lnTo>
                    <a:pt x="826" y="54"/>
                  </a:lnTo>
                  <a:lnTo>
                    <a:pt x="814" y="56"/>
                  </a:lnTo>
                  <a:lnTo>
                    <a:pt x="803" y="58"/>
                  </a:lnTo>
                  <a:lnTo>
                    <a:pt x="792" y="59"/>
                  </a:lnTo>
                  <a:lnTo>
                    <a:pt x="781" y="59"/>
                  </a:lnTo>
                  <a:lnTo>
                    <a:pt x="770" y="59"/>
                  </a:lnTo>
                  <a:lnTo>
                    <a:pt x="760" y="58"/>
                  </a:lnTo>
                  <a:lnTo>
                    <a:pt x="750" y="56"/>
                  </a:lnTo>
                  <a:lnTo>
                    <a:pt x="740" y="54"/>
                  </a:lnTo>
                  <a:lnTo>
                    <a:pt x="731" y="51"/>
                  </a:lnTo>
                  <a:lnTo>
                    <a:pt x="722" y="48"/>
                  </a:lnTo>
                  <a:lnTo>
                    <a:pt x="713" y="45"/>
                  </a:lnTo>
                  <a:lnTo>
                    <a:pt x="703" y="41"/>
                  </a:lnTo>
                  <a:lnTo>
                    <a:pt x="695" y="38"/>
                  </a:lnTo>
                  <a:lnTo>
                    <a:pt x="686" y="34"/>
                  </a:lnTo>
                  <a:lnTo>
                    <a:pt x="677" y="31"/>
                  </a:lnTo>
                  <a:lnTo>
                    <a:pt x="668" y="29"/>
                  </a:lnTo>
                  <a:lnTo>
                    <a:pt x="658" y="26"/>
                  </a:lnTo>
                  <a:lnTo>
                    <a:pt x="650" y="25"/>
                  </a:lnTo>
                  <a:lnTo>
                    <a:pt x="640" y="23"/>
                  </a:lnTo>
                  <a:lnTo>
                    <a:pt x="630" y="23"/>
                  </a:lnTo>
                  <a:lnTo>
                    <a:pt x="623" y="23"/>
                  </a:lnTo>
                  <a:lnTo>
                    <a:pt x="615" y="25"/>
                  </a:lnTo>
                  <a:lnTo>
                    <a:pt x="606" y="26"/>
                  </a:lnTo>
                  <a:lnTo>
                    <a:pt x="597" y="29"/>
                  </a:lnTo>
                  <a:lnTo>
                    <a:pt x="587" y="31"/>
                  </a:lnTo>
                  <a:lnTo>
                    <a:pt x="577" y="35"/>
                  </a:lnTo>
                  <a:lnTo>
                    <a:pt x="567" y="38"/>
                  </a:lnTo>
                  <a:lnTo>
                    <a:pt x="557" y="41"/>
                  </a:lnTo>
                  <a:lnTo>
                    <a:pt x="545" y="45"/>
                  </a:lnTo>
                  <a:lnTo>
                    <a:pt x="534" y="48"/>
                  </a:lnTo>
                  <a:lnTo>
                    <a:pt x="523" y="52"/>
                  </a:lnTo>
                  <a:lnTo>
                    <a:pt x="512" y="55"/>
                  </a:lnTo>
                  <a:lnTo>
                    <a:pt x="500" y="57"/>
                  </a:lnTo>
                  <a:lnTo>
                    <a:pt x="489" y="59"/>
                  </a:lnTo>
                  <a:lnTo>
                    <a:pt x="478" y="60"/>
                  </a:lnTo>
                  <a:lnTo>
                    <a:pt x="467" y="60"/>
                  </a:lnTo>
                  <a:lnTo>
                    <a:pt x="456" y="60"/>
                  </a:lnTo>
                  <a:lnTo>
                    <a:pt x="446" y="59"/>
                  </a:lnTo>
                  <a:lnTo>
                    <a:pt x="436" y="58"/>
                  </a:lnTo>
                  <a:lnTo>
                    <a:pt x="426" y="56"/>
                  </a:lnTo>
                  <a:lnTo>
                    <a:pt x="417" y="53"/>
                  </a:lnTo>
                  <a:lnTo>
                    <a:pt x="407" y="50"/>
                  </a:lnTo>
                  <a:lnTo>
                    <a:pt x="399" y="47"/>
                  </a:lnTo>
                  <a:lnTo>
                    <a:pt x="390" y="44"/>
                  </a:lnTo>
                  <a:lnTo>
                    <a:pt x="380" y="41"/>
                  </a:lnTo>
                  <a:lnTo>
                    <a:pt x="372" y="37"/>
                  </a:lnTo>
                  <a:lnTo>
                    <a:pt x="363" y="34"/>
                  </a:lnTo>
                  <a:lnTo>
                    <a:pt x="354" y="31"/>
                  </a:lnTo>
                  <a:lnTo>
                    <a:pt x="345" y="29"/>
                  </a:lnTo>
                  <a:lnTo>
                    <a:pt x="336" y="27"/>
                  </a:lnTo>
                  <a:lnTo>
                    <a:pt x="326" y="25"/>
                  </a:lnTo>
                  <a:lnTo>
                    <a:pt x="317" y="24"/>
                  </a:lnTo>
                  <a:lnTo>
                    <a:pt x="316" y="24"/>
                  </a:lnTo>
                  <a:lnTo>
                    <a:pt x="316" y="23"/>
                  </a:lnTo>
                  <a:lnTo>
                    <a:pt x="314" y="23"/>
                  </a:lnTo>
                  <a:lnTo>
                    <a:pt x="313" y="23"/>
                  </a:lnTo>
                  <a:lnTo>
                    <a:pt x="306" y="23"/>
                  </a:lnTo>
                  <a:lnTo>
                    <a:pt x="298" y="25"/>
                  </a:lnTo>
                  <a:lnTo>
                    <a:pt x="289" y="26"/>
                  </a:lnTo>
                  <a:lnTo>
                    <a:pt x="281" y="29"/>
                  </a:lnTo>
                  <a:lnTo>
                    <a:pt x="271" y="31"/>
                  </a:lnTo>
                  <a:lnTo>
                    <a:pt x="261" y="34"/>
                  </a:lnTo>
                  <a:lnTo>
                    <a:pt x="251" y="38"/>
                  </a:lnTo>
                  <a:lnTo>
                    <a:pt x="240" y="41"/>
                  </a:lnTo>
                  <a:lnTo>
                    <a:pt x="229" y="45"/>
                  </a:lnTo>
                  <a:lnTo>
                    <a:pt x="218" y="48"/>
                  </a:lnTo>
                  <a:lnTo>
                    <a:pt x="207" y="52"/>
                  </a:lnTo>
                  <a:lnTo>
                    <a:pt x="196" y="55"/>
                  </a:lnTo>
                  <a:lnTo>
                    <a:pt x="184" y="57"/>
                  </a:lnTo>
                  <a:lnTo>
                    <a:pt x="174" y="59"/>
                  </a:lnTo>
                  <a:lnTo>
                    <a:pt x="162" y="60"/>
                  </a:lnTo>
                  <a:lnTo>
                    <a:pt x="151" y="61"/>
                  </a:lnTo>
                  <a:lnTo>
                    <a:pt x="140" y="60"/>
                  </a:lnTo>
                  <a:lnTo>
                    <a:pt x="130" y="60"/>
                  </a:lnTo>
                  <a:lnTo>
                    <a:pt x="120" y="58"/>
                  </a:lnTo>
                  <a:lnTo>
                    <a:pt x="111" y="55"/>
                  </a:lnTo>
                  <a:lnTo>
                    <a:pt x="101" y="53"/>
                  </a:lnTo>
                  <a:lnTo>
                    <a:pt x="92" y="50"/>
                  </a:lnTo>
                  <a:lnTo>
                    <a:pt x="82" y="46"/>
                  </a:lnTo>
                  <a:lnTo>
                    <a:pt x="74" y="42"/>
                  </a:lnTo>
                  <a:lnTo>
                    <a:pt x="64" y="40"/>
                  </a:lnTo>
                  <a:lnTo>
                    <a:pt x="56" y="36"/>
                  </a:lnTo>
                  <a:lnTo>
                    <a:pt x="46" y="32"/>
                  </a:lnTo>
                  <a:lnTo>
                    <a:pt x="38" y="30"/>
                  </a:lnTo>
                  <a:lnTo>
                    <a:pt x="28" y="28"/>
                  </a:lnTo>
                  <a:lnTo>
                    <a:pt x="19" y="26"/>
                  </a:lnTo>
                  <a:lnTo>
                    <a:pt x="10" y="25"/>
                  </a:lnTo>
                  <a:lnTo>
                    <a:pt x="0" y="25"/>
                  </a:lnTo>
                  <a:lnTo>
                    <a:pt x="0" y="5"/>
                  </a:lnTo>
                </a:path>
              </a:pathLst>
            </a:custGeom>
            <a:solidFill>
              <a:srgbClr val="AAFF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22"/>
            <p:cNvSpPr>
              <a:spLocks/>
            </p:cNvSpPr>
            <p:nvPr/>
          </p:nvSpPr>
          <p:spPr bwMode="auto">
            <a:xfrm>
              <a:off x="3233" y="204"/>
              <a:ext cx="2449" cy="61"/>
            </a:xfrm>
            <a:custGeom>
              <a:avLst/>
              <a:gdLst>
                <a:gd name="T0" fmla="*/ 73 w 2447"/>
                <a:gd name="T1" fmla="*/ 43 h 61"/>
                <a:gd name="T2" fmla="*/ 161 w 2447"/>
                <a:gd name="T3" fmla="*/ 59 h 61"/>
                <a:gd name="T4" fmla="*/ 261 w 2447"/>
                <a:gd name="T5" fmla="*/ 34 h 61"/>
                <a:gd name="T6" fmla="*/ 316 w 2447"/>
                <a:gd name="T7" fmla="*/ 24 h 61"/>
                <a:gd name="T8" fmla="*/ 389 w 2447"/>
                <a:gd name="T9" fmla="*/ 43 h 61"/>
                <a:gd name="T10" fmla="*/ 477 w 2447"/>
                <a:gd name="T11" fmla="*/ 59 h 61"/>
                <a:gd name="T12" fmla="*/ 577 w 2447"/>
                <a:gd name="T13" fmla="*/ 34 h 61"/>
                <a:gd name="T14" fmla="*/ 676 w 2447"/>
                <a:gd name="T15" fmla="*/ 27 h 61"/>
                <a:gd name="T16" fmla="*/ 758 w 2447"/>
                <a:gd name="T17" fmla="*/ 54 h 61"/>
                <a:gd name="T18" fmla="*/ 855 w 2447"/>
                <a:gd name="T19" fmla="*/ 50 h 61"/>
                <a:gd name="T20" fmla="*/ 947 w 2447"/>
                <a:gd name="T21" fmla="*/ 24 h 61"/>
                <a:gd name="T22" fmla="*/ 1026 w 2447"/>
                <a:gd name="T23" fmla="*/ 38 h 61"/>
                <a:gd name="T24" fmla="*/ 1113 w 2447"/>
                <a:gd name="T25" fmla="*/ 58 h 61"/>
                <a:gd name="T26" fmla="*/ 1213 w 2447"/>
                <a:gd name="T27" fmla="*/ 35 h 61"/>
                <a:gd name="T28" fmla="*/ 1278 w 2447"/>
                <a:gd name="T29" fmla="*/ 22 h 61"/>
                <a:gd name="T30" fmla="*/ 1344 w 2447"/>
                <a:gd name="T31" fmla="*/ 38 h 61"/>
                <a:gd name="T32" fmla="*/ 1429 w 2447"/>
                <a:gd name="T33" fmla="*/ 58 h 61"/>
                <a:gd name="T34" fmla="*/ 1530 w 2447"/>
                <a:gd name="T35" fmla="*/ 35 h 61"/>
                <a:gd name="T36" fmla="*/ 1612 w 2447"/>
                <a:gd name="T37" fmla="*/ 24 h 61"/>
                <a:gd name="T38" fmla="*/ 1694 w 2447"/>
                <a:gd name="T39" fmla="*/ 49 h 61"/>
                <a:gd name="T40" fmla="*/ 1788 w 2447"/>
                <a:gd name="T41" fmla="*/ 51 h 61"/>
                <a:gd name="T42" fmla="*/ 1900 w 2447"/>
                <a:gd name="T43" fmla="*/ 23 h 61"/>
                <a:gd name="T44" fmla="*/ 1979 w 2447"/>
                <a:gd name="T45" fmla="*/ 32 h 61"/>
                <a:gd name="T46" fmla="*/ 2063 w 2447"/>
                <a:gd name="T47" fmla="*/ 55 h 61"/>
                <a:gd name="T48" fmla="*/ 2161 w 2447"/>
                <a:gd name="T49" fmla="*/ 38 h 61"/>
                <a:gd name="T50" fmla="*/ 2243 w 2447"/>
                <a:gd name="T51" fmla="*/ 19 h 61"/>
                <a:gd name="T52" fmla="*/ 2324 w 2447"/>
                <a:gd name="T53" fmla="*/ 44 h 61"/>
                <a:gd name="T54" fmla="*/ 2421 w 2447"/>
                <a:gd name="T55" fmla="*/ 51 h 61"/>
                <a:gd name="T56" fmla="*/ 2481 w 2447"/>
                <a:gd name="T57" fmla="*/ 16 h 61"/>
                <a:gd name="T58" fmla="*/ 2373 w 2447"/>
                <a:gd name="T59" fmla="*/ 37 h 61"/>
                <a:gd name="T60" fmla="*/ 2288 w 2447"/>
                <a:gd name="T61" fmla="*/ 12 h 61"/>
                <a:gd name="T62" fmla="*/ 2210 w 2447"/>
                <a:gd name="T63" fmla="*/ 3 h 61"/>
                <a:gd name="T64" fmla="*/ 2118 w 2447"/>
                <a:gd name="T65" fmla="*/ 31 h 61"/>
                <a:gd name="T66" fmla="*/ 2024 w 2447"/>
                <a:gd name="T67" fmla="*/ 29 h 61"/>
                <a:gd name="T68" fmla="*/ 1942 w 2447"/>
                <a:gd name="T69" fmla="*/ 3 h 61"/>
                <a:gd name="T70" fmla="*/ 1852 w 2447"/>
                <a:gd name="T71" fmla="*/ 16 h 61"/>
                <a:gd name="T72" fmla="*/ 1744 w 2447"/>
                <a:gd name="T73" fmla="*/ 39 h 61"/>
                <a:gd name="T74" fmla="*/ 1658 w 2447"/>
                <a:gd name="T75" fmla="*/ 17 h 61"/>
                <a:gd name="T76" fmla="*/ 1578 w 2447"/>
                <a:gd name="T77" fmla="*/ 4 h 61"/>
                <a:gd name="T78" fmla="*/ 1485 w 2447"/>
                <a:gd name="T79" fmla="*/ 31 h 61"/>
                <a:gd name="T80" fmla="*/ 1388 w 2447"/>
                <a:gd name="T81" fmla="*/ 33 h 61"/>
                <a:gd name="T82" fmla="*/ 1307 w 2447"/>
                <a:gd name="T83" fmla="*/ 6 h 61"/>
                <a:gd name="T84" fmla="*/ 1260 w 2447"/>
                <a:gd name="T85" fmla="*/ 4 h 61"/>
                <a:gd name="T86" fmla="*/ 1169 w 2447"/>
                <a:gd name="T87" fmla="*/ 31 h 61"/>
                <a:gd name="T88" fmla="*/ 1073 w 2447"/>
                <a:gd name="T89" fmla="*/ 35 h 61"/>
                <a:gd name="T90" fmla="*/ 990 w 2447"/>
                <a:gd name="T91" fmla="*/ 7 h 61"/>
                <a:gd name="T92" fmla="*/ 909 w 2447"/>
                <a:gd name="T93" fmla="*/ 15 h 61"/>
                <a:gd name="T94" fmla="*/ 809 w 2447"/>
                <a:gd name="T95" fmla="*/ 40 h 61"/>
                <a:gd name="T96" fmla="*/ 721 w 2447"/>
                <a:gd name="T97" fmla="*/ 23 h 61"/>
                <a:gd name="T98" fmla="*/ 641 w 2447"/>
                <a:gd name="T99" fmla="*/ 5 h 61"/>
                <a:gd name="T100" fmla="*/ 534 w 2447"/>
                <a:gd name="T101" fmla="*/ 29 h 61"/>
                <a:gd name="T102" fmla="*/ 435 w 2447"/>
                <a:gd name="T103" fmla="*/ 38 h 61"/>
                <a:gd name="T104" fmla="*/ 354 w 2447"/>
                <a:gd name="T105" fmla="*/ 11 h 61"/>
                <a:gd name="T106" fmla="*/ 305 w 2447"/>
                <a:gd name="T107" fmla="*/ 5 h 61"/>
                <a:gd name="T108" fmla="*/ 218 w 2447"/>
                <a:gd name="T109" fmla="*/ 29 h 61"/>
                <a:gd name="T110" fmla="*/ 120 w 2447"/>
                <a:gd name="T111" fmla="*/ 39 h 61"/>
                <a:gd name="T112" fmla="*/ 38 w 2447"/>
                <a:gd name="T113" fmla="*/ 12 h 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447" h="61">
                  <a:moveTo>
                    <a:pt x="0" y="24"/>
                  </a:moveTo>
                  <a:lnTo>
                    <a:pt x="10" y="25"/>
                  </a:lnTo>
                  <a:lnTo>
                    <a:pt x="19" y="27"/>
                  </a:lnTo>
                  <a:lnTo>
                    <a:pt x="28" y="29"/>
                  </a:lnTo>
                  <a:lnTo>
                    <a:pt x="38" y="31"/>
                  </a:lnTo>
                  <a:lnTo>
                    <a:pt x="46" y="34"/>
                  </a:lnTo>
                  <a:lnTo>
                    <a:pt x="55" y="37"/>
                  </a:lnTo>
                  <a:lnTo>
                    <a:pt x="64" y="40"/>
                  </a:lnTo>
                  <a:lnTo>
                    <a:pt x="73" y="43"/>
                  </a:lnTo>
                  <a:lnTo>
                    <a:pt x="82" y="47"/>
                  </a:lnTo>
                  <a:lnTo>
                    <a:pt x="91" y="50"/>
                  </a:lnTo>
                  <a:lnTo>
                    <a:pt x="101" y="53"/>
                  </a:lnTo>
                  <a:lnTo>
                    <a:pt x="110" y="55"/>
                  </a:lnTo>
                  <a:lnTo>
                    <a:pt x="119" y="57"/>
                  </a:lnTo>
                  <a:lnTo>
                    <a:pt x="130" y="59"/>
                  </a:lnTo>
                  <a:lnTo>
                    <a:pt x="139" y="60"/>
                  </a:lnTo>
                  <a:lnTo>
                    <a:pt x="151" y="60"/>
                  </a:lnTo>
                  <a:lnTo>
                    <a:pt x="161" y="59"/>
                  </a:lnTo>
                  <a:lnTo>
                    <a:pt x="173" y="58"/>
                  </a:lnTo>
                  <a:lnTo>
                    <a:pt x="184" y="57"/>
                  </a:lnTo>
                  <a:lnTo>
                    <a:pt x="195" y="54"/>
                  </a:lnTo>
                  <a:lnTo>
                    <a:pt x="207" y="51"/>
                  </a:lnTo>
                  <a:lnTo>
                    <a:pt x="218" y="48"/>
                  </a:lnTo>
                  <a:lnTo>
                    <a:pt x="229" y="44"/>
                  </a:lnTo>
                  <a:lnTo>
                    <a:pt x="240" y="41"/>
                  </a:lnTo>
                  <a:lnTo>
                    <a:pt x="250" y="38"/>
                  </a:lnTo>
                  <a:lnTo>
                    <a:pt x="261" y="34"/>
                  </a:lnTo>
                  <a:lnTo>
                    <a:pt x="271" y="31"/>
                  </a:lnTo>
                  <a:lnTo>
                    <a:pt x="281" y="28"/>
                  </a:lnTo>
                  <a:lnTo>
                    <a:pt x="289" y="27"/>
                  </a:lnTo>
                  <a:lnTo>
                    <a:pt x="298" y="25"/>
                  </a:lnTo>
                  <a:lnTo>
                    <a:pt x="306" y="24"/>
                  </a:lnTo>
                  <a:lnTo>
                    <a:pt x="313" y="24"/>
                  </a:lnTo>
                  <a:lnTo>
                    <a:pt x="314" y="24"/>
                  </a:lnTo>
                  <a:lnTo>
                    <a:pt x="316" y="24"/>
                  </a:lnTo>
                  <a:lnTo>
                    <a:pt x="317" y="24"/>
                  </a:lnTo>
                  <a:lnTo>
                    <a:pt x="326" y="25"/>
                  </a:lnTo>
                  <a:lnTo>
                    <a:pt x="336" y="27"/>
                  </a:lnTo>
                  <a:lnTo>
                    <a:pt x="345" y="28"/>
                  </a:lnTo>
                  <a:lnTo>
                    <a:pt x="354" y="31"/>
                  </a:lnTo>
                  <a:lnTo>
                    <a:pt x="363" y="34"/>
                  </a:lnTo>
                  <a:lnTo>
                    <a:pt x="372" y="37"/>
                  </a:lnTo>
                  <a:lnTo>
                    <a:pt x="380" y="40"/>
                  </a:lnTo>
                  <a:lnTo>
                    <a:pt x="389" y="43"/>
                  </a:lnTo>
                  <a:lnTo>
                    <a:pt x="399" y="47"/>
                  </a:lnTo>
                  <a:lnTo>
                    <a:pt x="407" y="50"/>
                  </a:lnTo>
                  <a:lnTo>
                    <a:pt x="417" y="53"/>
                  </a:lnTo>
                  <a:lnTo>
                    <a:pt x="426" y="55"/>
                  </a:lnTo>
                  <a:lnTo>
                    <a:pt x="436" y="57"/>
                  </a:lnTo>
                  <a:lnTo>
                    <a:pt x="445" y="59"/>
                  </a:lnTo>
                  <a:lnTo>
                    <a:pt x="455" y="59"/>
                  </a:lnTo>
                  <a:lnTo>
                    <a:pt x="466" y="60"/>
                  </a:lnTo>
                  <a:lnTo>
                    <a:pt x="477" y="59"/>
                  </a:lnTo>
                  <a:lnTo>
                    <a:pt x="488" y="58"/>
                  </a:lnTo>
                  <a:lnTo>
                    <a:pt x="500" y="56"/>
                  </a:lnTo>
                  <a:lnTo>
                    <a:pt x="511" y="54"/>
                  </a:lnTo>
                  <a:lnTo>
                    <a:pt x="522" y="51"/>
                  </a:lnTo>
                  <a:lnTo>
                    <a:pt x="534" y="48"/>
                  </a:lnTo>
                  <a:lnTo>
                    <a:pt x="545" y="44"/>
                  </a:lnTo>
                  <a:lnTo>
                    <a:pt x="556" y="40"/>
                  </a:lnTo>
                  <a:lnTo>
                    <a:pt x="567" y="37"/>
                  </a:lnTo>
                  <a:lnTo>
                    <a:pt x="577" y="34"/>
                  </a:lnTo>
                  <a:lnTo>
                    <a:pt x="587" y="31"/>
                  </a:lnTo>
                  <a:lnTo>
                    <a:pt x="597" y="28"/>
                  </a:lnTo>
                  <a:lnTo>
                    <a:pt x="606" y="26"/>
                  </a:lnTo>
                  <a:lnTo>
                    <a:pt x="615" y="24"/>
                  </a:lnTo>
                  <a:lnTo>
                    <a:pt x="623" y="23"/>
                  </a:lnTo>
                  <a:lnTo>
                    <a:pt x="630" y="23"/>
                  </a:lnTo>
                  <a:lnTo>
                    <a:pt x="640" y="24"/>
                  </a:lnTo>
                  <a:lnTo>
                    <a:pt x="649" y="25"/>
                  </a:lnTo>
                  <a:lnTo>
                    <a:pt x="658" y="27"/>
                  </a:lnTo>
                  <a:lnTo>
                    <a:pt x="668" y="30"/>
                  </a:lnTo>
                  <a:lnTo>
                    <a:pt x="676" y="32"/>
                  </a:lnTo>
                  <a:lnTo>
                    <a:pt x="685" y="36"/>
                  </a:lnTo>
                  <a:lnTo>
                    <a:pt x="694" y="39"/>
                  </a:lnTo>
                  <a:lnTo>
                    <a:pt x="703" y="42"/>
                  </a:lnTo>
                  <a:lnTo>
                    <a:pt x="712" y="45"/>
                  </a:lnTo>
                  <a:lnTo>
                    <a:pt x="721" y="49"/>
                  </a:lnTo>
                  <a:lnTo>
                    <a:pt x="731" y="52"/>
                  </a:lnTo>
                  <a:lnTo>
                    <a:pt x="740" y="54"/>
                  </a:lnTo>
                  <a:lnTo>
                    <a:pt x="750" y="56"/>
                  </a:lnTo>
                  <a:lnTo>
                    <a:pt x="760" y="58"/>
                  </a:lnTo>
                  <a:lnTo>
                    <a:pt x="770" y="59"/>
                  </a:lnTo>
                  <a:lnTo>
                    <a:pt x="781" y="59"/>
                  </a:lnTo>
                  <a:lnTo>
                    <a:pt x="792" y="58"/>
                  </a:lnTo>
                  <a:lnTo>
                    <a:pt x="803" y="57"/>
                  </a:lnTo>
                  <a:lnTo>
                    <a:pt x="814" y="55"/>
                  </a:lnTo>
                  <a:lnTo>
                    <a:pt x="825" y="53"/>
                  </a:lnTo>
                  <a:lnTo>
                    <a:pt x="837" y="50"/>
                  </a:lnTo>
                  <a:lnTo>
                    <a:pt x="848" y="47"/>
                  </a:lnTo>
                  <a:lnTo>
                    <a:pt x="859" y="43"/>
                  </a:lnTo>
                  <a:lnTo>
                    <a:pt x="870" y="40"/>
                  </a:lnTo>
                  <a:lnTo>
                    <a:pt x="881" y="37"/>
                  </a:lnTo>
                  <a:lnTo>
                    <a:pt x="891" y="33"/>
                  </a:lnTo>
                  <a:lnTo>
                    <a:pt x="901" y="30"/>
                  </a:lnTo>
                  <a:lnTo>
                    <a:pt x="911" y="27"/>
                  </a:lnTo>
                  <a:lnTo>
                    <a:pt x="920" y="25"/>
                  </a:lnTo>
                  <a:lnTo>
                    <a:pt x="929" y="24"/>
                  </a:lnTo>
                  <a:lnTo>
                    <a:pt x="937" y="23"/>
                  </a:lnTo>
                  <a:lnTo>
                    <a:pt x="944" y="23"/>
                  </a:lnTo>
                  <a:lnTo>
                    <a:pt x="954" y="23"/>
                  </a:lnTo>
                  <a:lnTo>
                    <a:pt x="963" y="25"/>
                  </a:lnTo>
                  <a:lnTo>
                    <a:pt x="972" y="27"/>
                  </a:lnTo>
                  <a:lnTo>
                    <a:pt x="982" y="29"/>
                  </a:lnTo>
                  <a:lnTo>
                    <a:pt x="991" y="32"/>
                  </a:lnTo>
                  <a:lnTo>
                    <a:pt x="1000" y="35"/>
                  </a:lnTo>
                  <a:lnTo>
                    <a:pt x="1008" y="38"/>
                  </a:lnTo>
                  <a:lnTo>
                    <a:pt x="1018" y="41"/>
                  </a:lnTo>
                  <a:lnTo>
                    <a:pt x="1027" y="44"/>
                  </a:lnTo>
                  <a:lnTo>
                    <a:pt x="1036" y="47"/>
                  </a:lnTo>
                  <a:lnTo>
                    <a:pt x="1045" y="50"/>
                  </a:lnTo>
                  <a:lnTo>
                    <a:pt x="1055" y="53"/>
                  </a:lnTo>
                  <a:lnTo>
                    <a:pt x="1064" y="55"/>
                  </a:lnTo>
                  <a:lnTo>
                    <a:pt x="1074" y="57"/>
                  </a:lnTo>
                  <a:lnTo>
                    <a:pt x="1085" y="58"/>
                  </a:lnTo>
                  <a:lnTo>
                    <a:pt x="1095" y="58"/>
                  </a:lnTo>
                  <a:lnTo>
                    <a:pt x="1106" y="58"/>
                  </a:lnTo>
                  <a:lnTo>
                    <a:pt x="1118" y="57"/>
                  </a:lnTo>
                  <a:lnTo>
                    <a:pt x="1128" y="54"/>
                  </a:lnTo>
                  <a:lnTo>
                    <a:pt x="1140" y="52"/>
                  </a:lnTo>
                  <a:lnTo>
                    <a:pt x="1151" y="49"/>
                  </a:lnTo>
                  <a:lnTo>
                    <a:pt x="1163" y="46"/>
                  </a:lnTo>
                  <a:lnTo>
                    <a:pt x="1173" y="43"/>
                  </a:lnTo>
                  <a:lnTo>
                    <a:pt x="1185" y="39"/>
                  </a:lnTo>
                  <a:lnTo>
                    <a:pt x="1195" y="35"/>
                  </a:lnTo>
                  <a:lnTo>
                    <a:pt x="1205" y="32"/>
                  </a:lnTo>
                  <a:lnTo>
                    <a:pt x="1215" y="29"/>
                  </a:lnTo>
                  <a:lnTo>
                    <a:pt x="1226" y="27"/>
                  </a:lnTo>
                  <a:lnTo>
                    <a:pt x="1234" y="24"/>
                  </a:lnTo>
                  <a:lnTo>
                    <a:pt x="1243" y="23"/>
                  </a:lnTo>
                  <a:lnTo>
                    <a:pt x="1251" y="22"/>
                  </a:lnTo>
                  <a:lnTo>
                    <a:pt x="1258" y="22"/>
                  </a:lnTo>
                  <a:lnTo>
                    <a:pt x="1259" y="22"/>
                  </a:lnTo>
                  <a:lnTo>
                    <a:pt x="1260" y="22"/>
                  </a:lnTo>
                  <a:lnTo>
                    <a:pt x="1261" y="22"/>
                  </a:lnTo>
                  <a:lnTo>
                    <a:pt x="1270" y="23"/>
                  </a:lnTo>
                  <a:lnTo>
                    <a:pt x="1281" y="25"/>
                  </a:lnTo>
                  <a:lnTo>
                    <a:pt x="1289" y="27"/>
                  </a:lnTo>
                  <a:lnTo>
                    <a:pt x="1298" y="29"/>
                  </a:lnTo>
                  <a:lnTo>
                    <a:pt x="1307" y="32"/>
                  </a:lnTo>
                  <a:lnTo>
                    <a:pt x="1316" y="35"/>
                  </a:lnTo>
                  <a:lnTo>
                    <a:pt x="1326" y="38"/>
                  </a:lnTo>
                  <a:lnTo>
                    <a:pt x="1334" y="42"/>
                  </a:lnTo>
                  <a:lnTo>
                    <a:pt x="1343" y="44"/>
                  </a:lnTo>
                  <a:lnTo>
                    <a:pt x="1352" y="48"/>
                  </a:lnTo>
                  <a:lnTo>
                    <a:pt x="1361" y="50"/>
                  </a:lnTo>
                  <a:lnTo>
                    <a:pt x="1370" y="53"/>
                  </a:lnTo>
                  <a:lnTo>
                    <a:pt x="1380" y="55"/>
                  </a:lnTo>
                  <a:lnTo>
                    <a:pt x="1390" y="57"/>
                  </a:lnTo>
                  <a:lnTo>
                    <a:pt x="1400" y="58"/>
                  </a:lnTo>
                  <a:lnTo>
                    <a:pt x="1411" y="58"/>
                  </a:lnTo>
                  <a:lnTo>
                    <a:pt x="1422" y="57"/>
                  </a:lnTo>
                  <a:lnTo>
                    <a:pt x="1433" y="56"/>
                  </a:lnTo>
                  <a:lnTo>
                    <a:pt x="1444" y="54"/>
                  </a:lnTo>
                  <a:lnTo>
                    <a:pt x="1455" y="52"/>
                  </a:lnTo>
                  <a:lnTo>
                    <a:pt x="1467" y="49"/>
                  </a:lnTo>
                  <a:lnTo>
                    <a:pt x="1478" y="46"/>
                  </a:lnTo>
                  <a:lnTo>
                    <a:pt x="1490" y="42"/>
                  </a:lnTo>
                  <a:lnTo>
                    <a:pt x="1500" y="39"/>
                  </a:lnTo>
                  <a:lnTo>
                    <a:pt x="1512" y="35"/>
                  </a:lnTo>
                  <a:lnTo>
                    <a:pt x="1521" y="32"/>
                  </a:lnTo>
                  <a:lnTo>
                    <a:pt x="1532" y="29"/>
                  </a:lnTo>
                  <a:lnTo>
                    <a:pt x="1541" y="26"/>
                  </a:lnTo>
                  <a:lnTo>
                    <a:pt x="1550" y="24"/>
                  </a:lnTo>
                  <a:lnTo>
                    <a:pt x="1559" y="23"/>
                  </a:lnTo>
                  <a:lnTo>
                    <a:pt x="1567" y="22"/>
                  </a:lnTo>
                  <a:lnTo>
                    <a:pt x="1574" y="22"/>
                  </a:lnTo>
                  <a:lnTo>
                    <a:pt x="1584" y="22"/>
                  </a:lnTo>
                  <a:lnTo>
                    <a:pt x="1594" y="24"/>
                  </a:lnTo>
                  <a:lnTo>
                    <a:pt x="1603" y="25"/>
                  </a:lnTo>
                  <a:lnTo>
                    <a:pt x="1612" y="28"/>
                  </a:lnTo>
                  <a:lnTo>
                    <a:pt x="1621" y="31"/>
                  </a:lnTo>
                  <a:lnTo>
                    <a:pt x="1630" y="33"/>
                  </a:lnTo>
                  <a:lnTo>
                    <a:pt x="1640" y="37"/>
                  </a:lnTo>
                  <a:lnTo>
                    <a:pt x="1648" y="40"/>
                  </a:lnTo>
                  <a:lnTo>
                    <a:pt x="1657" y="43"/>
                  </a:lnTo>
                  <a:lnTo>
                    <a:pt x="1667" y="46"/>
                  </a:lnTo>
                  <a:lnTo>
                    <a:pt x="1676" y="49"/>
                  </a:lnTo>
                  <a:lnTo>
                    <a:pt x="1686" y="52"/>
                  </a:lnTo>
                  <a:lnTo>
                    <a:pt x="1695" y="54"/>
                  </a:lnTo>
                  <a:lnTo>
                    <a:pt x="1705" y="55"/>
                  </a:lnTo>
                  <a:lnTo>
                    <a:pt x="1715" y="57"/>
                  </a:lnTo>
                  <a:lnTo>
                    <a:pt x="1726" y="57"/>
                  </a:lnTo>
                  <a:lnTo>
                    <a:pt x="1737" y="56"/>
                  </a:lnTo>
                  <a:lnTo>
                    <a:pt x="1748" y="55"/>
                  </a:lnTo>
                  <a:lnTo>
                    <a:pt x="1760" y="53"/>
                  </a:lnTo>
                  <a:lnTo>
                    <a:pt x="1770" y="51"/>
                  </a:lnTo>
                  <a:lnTo>
                    <a:pt x="1782" y="48"/>
                  </a:lnTo>
                  <a:lnTo>
                    <a:pt x="1793" y="44"/>
                  </a:lnTo>
                  <a:lnTo>
                    <a:pt x="1804" y="41"/>
                  </a:lnTo>
                  <a:lnTo>
                    <a:pt x="1814" y="38"/>
                  </a:lnTo>
                  <a:lnTo>
                    <a:pt x="1826" y="34"/>
                  </a:lnTo>
                  <a:lnTo>
                    <a:pt x="1835" y="31"/>
                  </a:lnTo>
                  <a:lnTo>
                    <a:pt x="1846" y="28"/>
                  </a:lnTo>
                  <a:lnTo>
                    <a:pt x="1855" y="25"/>
                  </a:lnTo>
                  <a:lnTo>
                    <a:pt x="1864" y="23"/>
                  </a:lnTo>
                  <a:lnTo>
                    <a:pt x="1872" y="22"/>
                  </a:lnTo>
                  <a:lnTo>
                    <a:pt x="1880" y="20"/>
                  </a:lnTo>
                  <a:lnTo>
                    <a:pt x="1888" y="20"/>
                  </a:lnTo>
                  <a:lnTo>
                    <a:pt x="1897" y="21"/>
                  </a:lnTo>
                  <a:lnTo>
                    <a:pt x="1907" y="23"/>
                  </a:lnTo>
                  <a:lnTo>
                    <a:pt x="1916" y="24"/>
                  </a:lnTo>
                  <a:lnTo>
                    <a:pt x="1925" y="27"/>
                  </a:lnTo>
                  <a:lnTo>
                    <a:pt x="1934" y="29"/>
                  </a:lnTo>
                  <a:lnTo>
                    <a:pt x="1943" y="32"/>
                  </a:lnTo>
                  <a:lnTo>
                    <a:pt x="1952" y="36"/>
                  </a:lnTo>
                  <a:lnTo>
                    <a:pt x="1961" y="39"/>
                  </a:lnTo>
                  <a:lnTo>
                    <a:pt x="1970" y="42"/>
                  </a:lnTo>
                  <a:lnTo>
                    <a:pt x="1979" y="45"/>
                  </a:lnTo>
                  <a:lnTo>
                    <a:pt x="1988" y="48"/>
                  </a:lnTo>
                  <a:lnTo>
                    <a:pt x="1997" y="50"/>
                  </a:lnTo>
                  <a:lnTo>
                    <a:pt x="2007" y="53"/>
                  </a:lnTo>
                  <a:lnTo>
                    <a:pt x="2017" y="54"/>
                  </a:lnTo>
                  <a:lnTo>
                    <a:pt x="2027" y="55"/>
                  </a:lnTo>
                  <a:lnTo>
                    <a:pt x="2038" y="55"/>
                  </a:lnTo>
                  <a:lnTo>
                    <a:pt x="2049" y="55"/>
                  </a:lnTo>
                  <a:lnTo>
                    <a:pt x="2060" y="54"/>
                  </a:lnTo>
                  <a:lnTo>
                    <a:pt x="2071" y="52"/>
                  </a:lnTo>
                  <a:lnTo>
                    <a:pt x="2082" y="50"/>
                  </a:lnTo>
                  <a:lnTo>
                    <a:pt x="2092" y="47"/>
                  </a:lnTo>
                  <a:lnTo>
                    <a:pt x="2103" y="44"/>
                  </a:lnTo>
                  <a:lnTo>
                    <a:pt x="2114" y="41"/>
                  </a:lnTo>
                  <a:lnTo>
                    <a:pt x="2125" y="38"/>
                  </a:lnTo>
                  <a:lnTo>
                    <a:pt x="2135" y="34"/>
                  </a:lnTo>
                  <a:lnTo>
                    <a:pt x="2145" y="31"/>
                  </a:lnTo>
                  <a:lnTo>
                    <a:pt x="2155" y="28"/>
                  </a:lnTo>
                  <a:lnTo>
                    <a:pt x="2165" y="25"/>
                  </a:lnTo>
                  <a:lnTo>
                    <a:pt x="2174" y="23"/>
                  </a:lnTo>
                  <a:lnTo>
                    <a:pt x="2182" y="21"/>
                  </a:lnTo>
                  <a:lnTo>
                    <a:pt x="2190" y="20"/>
                  </a:lnTo>
                  <a:lnTo>
                    <a:pt x="2197" y="19"/>
                  </a:lnTo>
                  <a:lnTo>
                    <a:pt x="2207" y="19"/>
                  </a:lnTo>
                  <a:lnTo>
                    <a:pt x="2216" y="20"/>
                  </a:lnTo>
                  <a:lnTo>
                    <a:pt x="2225" y="22"/>
                  </a:lnTo>
                  <a:lnTo>
                    <a:pt x="2235" y="24"/>
                  </a:lnTo>
                  <a:lnTo>
                    <a:pt x="2244" y="27"/>
                  </a:lnTo>
                  <a:lnTo>
                    <a:pt x="2252" y="30"/>
                  </a:lnTo>
                  <a:lnTo>
                    <a:pt x="2262" y="33"/>
                  </a:lnTo>
                  <a:lnTo>
                    <a:pt x="2270" y="37"/>
                  </a:lnTo>
                  <a:lnTo>
                    <a:pt x="2279" y="40"/>
                  </a:lnTo>
                  <a:lnTo>
                    <a:pt x="2288" y="44"/>
                  </a:lnTo>
                  <a:lnTo>
                    <a:pt x="2298" y="47"/>
                  </a:lnTo>
                  <a:lnTo>
                    <a:pt x="2307" y="50"/>
                  </a:lnTo>
                  <a:lnTo>
                    <a:pt x="2317" y="52"/>
                  </a:lnTo>
                  <a:lnTo>
                    <a:pt x="2327" y="54"/>
                  </a:lnTo>
                  <a:lnTo>
                    <a:pt x="2337" y="55"/>
                  </a:lnTo>
                  <a:lnTo>
                    <a:pt x="2348" y="55"/>
                  </a:lnTo>
                  <a:lnTo>
                    <a:pt x="2360" y="55"/>
                  </a:lnTo>
                  <a:lnTo>
                    <a:pt x="2372" y="53"/>
                  </a:lnTo>
                  <a:lnTo>
                    <a:pt x="2385" y="51"/>
                  </a:lnTo>
                  <a:lnTo>
                    <a:pt x="2397" y="48"/>
                  </a:lnTo>
                  <a:lnTo>
                    <a:pt x="2409" y="45"/>
                  </a:lnTo>
                  <a:lnTo>
                    <a:pt x="2422" y="41"/>
                  </a:lnTo>
                  <a:lnTo>
                    <a:pt x="2434" y="38"/>
                  </a:lnTo>
                  <a:lnTo>
                    <a:pt x="2446" y="33"/>
                  </a:lnTo>
                  <a:lnTo>
                    <a:pt x="2446" y="29"/>
                  </a:lnTo>
                  <a:lnTo>
                    <a:pt x="2446" y="25"/>
                  </a:lnTo>
                  <a:lnTo>
                    <a:pt x="2445" y="21"/>
                  </a:lnTo>
                  <a:lnTo>
                    <a:pt x="2445" y="16"/>
                  </a:lnTo>
                  <a:lnTo>
                    <a:pt x="2434" y="19"/>
                  </a:lnTo>
                  <a:lnTo>
                    <a:pt x="2422" y="23"/>
                  </a:lnTo>
                  <a:lnTo>
                    <a:pt x="2409" y="27"/>
                  </a:lnTo>
                  <a:lnTo>
                    <a:pt x="2397" y="29"/>
                  </a:lnTo>
                  <a:lnTo>
                    <a:pt x="2384" y="32"/>
                  </a:lnTo>
                  <a:lnTo>
                    <a:pt x="2372" y="35"/>
                  </a:lnTo>
                  <a:lnTo>
                    <a:pt x="2359" y="37"/>
                  </a:lnTo>
                  <a:lnTo>
                    <a:pt x="2348" y="37"/>
                  </a:lnTo>
                  <a:lnTo>
                    <a:pt x="2337" y="37"/>
                  </a:lnTo>
                  <a:lnTo>
                    <a:pt x="2327" y="36"/>
                  </a:lnTo>
                  <a:lnTo>
                    <a:pt x="2317" y="33"/>
                  </a:lnTo>
                  <a:lnTo>
                    <a:pt x="2307" y="31"/>
                  </a:lnTo>
                  <a:lnTo>
                    <a:pt x="2298" y="29"/>
                  </a:lnTo>
                  <a:lnTo>
                    <a:pt x="2288" y="25"/>
                  </a:lnTo>
                  <a:lnTo>
                    <a:pt x="2279" y="22"/>
                  </a:lnTo>
                  <a:lnTo>
                    <a:pt x="2270" y="18"/>
                  </a:lnTo>
                  <a:lnTo>
                    <a:pt x="2262" y="15"/>
                  </a:lnTo>
                  <a:lnTo>
                    <a:pt x="2252" y="12"/>
                  </a:lnTo>
                  <a:lnTo>
                    <a:pt x="2244" y="9"/>
                  </a:lnTo>
                  <a:lnTo>
                    <a:pt x="2235" y="6"/>
                  </a:lnTo>
                  <a:lnTo>
                    <a:pt x="2225" y="3"/>
                  </a:lnTo>
                  <a:lnTo>
                    <a:pt x="2216" y="2"/>
                  </a:lnTo>
                  <a:lnTo>
                    <a:pt x="2207" y="1"/>
                  </a:lnTo>
                  <a:lnTo>
                    <a:pt x="2197" y="0"/>
                  </a:lnTo>
                  <a:lnTo>
                    <a:pt x="2190" y="1"/>
                  </a:lnTo>
                  <a:lnTo>
                    <a:pt x="2182" y="2"/>
                  </a:lnTo>
                  <a:lnTo>
                    <a:pt x="2174" y="3"/>
                  </a:lnTo>
                  <a:lnTo>
                    <a:pt x="2165" y="6"/>
                  </a:lnTo>
                  <a:lnTo>
                    <a:pt x="2154" y="9"/>
                  </a:lnTo>
                  <a:lnTo>
                    <a:pt x="2145" y="12"/>
                  </a:lnTo>
                  <a:lnTo>
                    <a:pt x="2135" y="15"/>
                  </a:lnTo>
                  <a:lnTo>
                    <a:pt x="2124" y="18"/>
                  </a:lnTo>
                  <a:lnTo>
                    <a:pt x="2114" y="22"/>
                  </a:lnTo>
                  <a:lnTo>
                    <a:pt x="2103" y="25"/>
                  </a:lnTo>
                  <a:lnTo>
                    <a:pt x="2092" y="28"/>
                  </a:lnTo>
                  <a:lnTo>
                    <a:pt x="2082" y="31"/>
                  </a:lnTo>
                  <a:lnTo>
                    <a:pt x="2070" y="33"/>
                  </a:lnTo>
                  <a:lnTo>
                    <a:pt x="2059" y="35"/>
                  </a:lnTo>
                  <a:lnTo>
                    <a:pt x="2049" y="37"/>
                  </a:lnTo>
                  <a:lnTo>
                    <a:pt x="2038" y="37"/>
                  </a:lnTo>
                  <a:lnTo>
                    <a:pt x="2027" y="37"/>
                  </a:lnTo>
                  <a:lnTo>
                    <a:pt x="2017" y="36"/>
                  </a:lnTo>
                  <a:lnTo>
                    <a:pt x="2008" y="34"/>
                  </a:lnTo>
                  <a:lnTo>
                    <a:pt x="1997" y="32"/>
                  </a:lnTo>
                  <a:lnTo>
                    <a:pt x="1988" y="29"/>
                  </a:lnTo>
                  <a:lnTo>
                    <a:pt x="1979" y="26"/>
                  </a:lnTo>
                  <a:lnTo>
                    <a:pt x="1970" y="23"/>
                  </a:lnTo>
                  <a:lnTo>
                    <a:pt x="1961" y="19"/>
                  </a:lnTo>
                  <a:lnTo>
                    <a:pt x="1952" y="16"/>
                  </a:lnTo>
                  <a:lnTo>
                    <a:pt x="1943" y="13"/>
                  </a:lnTo>
                  <a:lnTo>
                    <a:pt x="1934" y="10"/>
                  </a:lnTo>
                  <a:lnTo>
                    <a:pt x="1925" y="7"/>
                  </a:lnTo>
                  <a:lnTo>
                    <a:pt x="1916" y="5"/>
                  </a:lnTo>
                  <a:lnTo>
                    <a:pt x="1906" y="3"/>
                  </a:lnTo>
                  <a:lnTo>
                    <a:pt x="1897" y="2"/>
                  </a:lnTo>
                  <a:lnTo>
                    <a:pt x="1888" y="1"/>
                  </a:lnTo>
                  <a:lnTo>
                    <a:pt x="1880" y="2"/>
                  </a:lnTo>
                  <a:lnTo>
                    <a:pt x="1872" y="3"/>
                  </a:lnTo>
                  <a:lnTo>
                    <a:pt x="1864" y="5"/>
                  </a:lnTo>
                  <a:lnTo>
                    <a:pt x="1855" y="7"/>
                  </a:lnTo>
                  <a:lnTo>
                    <a:pt x="1846" y="10"/>
                  </a:lnTo>
                  <a:lnTo>
                    <a:pt x="1835" y="13"/>
                  </a:lnTo>
                  <a:lnTo>
                    <a:pt x="1826" y="16"/>
                  </a:lnTo>
                  <a:lnTo>
                    <a:pt x="1814" y="20"/>
                  </a:lnTo>
                  <a:lnTo>
                    <a:pt x="1804" y="23"/>
                  </a:lnTo>
                  <a:lnTo>
                    <a:pt x="1793" y="27"/>
                  </a:lnTo>
                  <a:lnTo>
                    <a:pt x="1781" y="29"/>
                  </a:lnTo>
                  <a:lnTo>
                    <a:pt x="1770" y="32"/>
                  </a:lnTo>
                  <a:lnTo>
                    <a:pt x="1759" y="35"/>
                  </a:lnTo>
                  <a:lnTo>
                    <a:pt x="1748" y="37"/>
                  </a:lnTo>
                  <a:lnTo>
                    <a:pt x="1736" y="38"/>
                  </a:lnTo>
                  <a:lnTo>
                    <a:pt x="1726" y="39"/>
                  </a:lnTo>
                  <a:lnTo>
                    <a:pt x="1715" y="38"/>
                  </a:lnTo>
                  <a:lnTo>
                    <a:pt x="1704" y="38"/>
                  </a:lnTo>
                  <a:lnTo>
                    <a:pt x="1695" y="36"/>
                  </a:lnTo>
                  <a:lnTo>
                    <a:pt x="1685" y="33"/>
                  </a:lnTo>
                  <a:lnTo>
                    <a:pt x="1676" y="31"/>
                  </a:lnTo>
                  <a:lnTo>
                    <a:pt x="1666" y="28"/>
                  </a:lnTo>
                  <a:lnTo>
                    <a:pt x="1657" y="24"/>
                  </a:lnTo>
                  <a:lnTo>
                    <a:pt x="1648" y="21"/>
                  </a:lnTo>
                  <a:lnTo>
                    <a:pt x="1640" y="17"/>
                  </a:lnTo>
                  <a:lnTo>
                    <a:pt x="1630" y="14"/>
                  </a:lnTo>
                  <a:lnTo>
                    <a:pt x="1621" y="11"/>
                  </a:lnTo>
                  <a:lnTo>
                    <a:pt x="1612" y="8"/>
                  </a:lnTo>
                  <a:lnTo>
                    <a:pt x="1603" y="6"/>
                  </a:lnTo>
                  <a:lnTo>
                    <a:pt x="1594" y="4"/>
                  </a:lnTo>
                  <a:lnTo>
                    <a:pt x="1584" y="3"/>
                  </a:lnTo>
                  <a:lnTo>
                    <a:pt x="1575" y="2"/>
                  </a:lnTo>
                  <a:lnTo>
                    <a:pt x="1568" y="3"/>
                  </a:lnTo>
                  <a:lnTo>
                    <a:pt x="1560" y="4"/>
                  </a:lnTo>
                  <a:lnTo>
                    <a:pt x="1551" y="6"/>
                  </a:lnTo>
                  <a:lnTo>
                    <a:pt x="1542" y="8"/>
                  </a:lnTo>
                  <a:lnTo>
                    <a:pt x="1532" y="11"/>
                  </a:lnTo>
                  <a:lnTo>
                    <a:pt x="1522" y="14"/>
                  </a:lnTo>
                  <a:lnTo>
                    <a:pt x="1512" y="17"/>
                  </a:lnTo>
                  <a:lnTo>
                    <a:pt x="1500" y="21"/>
                  </a:lnTo>
                  <a:lnTo>
                    <a:pt x="1490" y="24"/>
                  </a:lnTo>
                  <a:lnTo>
                    <a:pt x="1479" y="27"/>
                  </a:lnTo>
                  <a:lnTo>
                    <a:pt x="1467" y="31"/>
                  </a:lnTo>
                  <a:lnTo>
                    <a:pt x="1455" y="33"/>
                  </a:lnTo>
                  <a:lnTo>
                    <a:pt x="1444" y="36"/>
                  </a:lnTo>
                  <a:lnTo>
                    <a:pt x="1433" y="38"/>
                  </a:lnTo>
                  <a:lnTo>
                    <a:pt x="1422" y="39"/>
                  </a:lnTo>
                  <a:lnTo>
                    <a:pt x="1411" y="39"/>
                  </a:lnTo>
                  <a:lnTo>
                    <a:pt x="1400" y="39"/>
                  </a:lnTo>
                  <a:lnTo>
                    <a:pt x="1390" y="38"/>
                  </a:lnTo>
                  <a:lnTo>
                    <a:pt x="1380" y="36"/>
                  </a:lnTo>
                  <a:lnTo>
                    <a:pt x="1370" y="33"/>
                  </a:lnTo>
                  <a:lnTo>
                    <a:pt x="1361" y="31"/>
                  </a:lnTo>
                  <a:lnTo>
                    <a:pt x="1352" y="28"/>
                  </a:lnTo>
                  <a:lnTo>
                    <a:pt x="1343" y="24"/>
                  </a:lnTo>
                  <a:lnTo>
                    <a:pt x="1334" y="21"/>
                  </a:lnTo>
                  <a:lnTo>
                    <a:pt x="1326" y="18"/>
                  </a:lnTo>
                  <a:lnTo>
                    <a:pt x="1316" y="14"/>
                  </a:lnTo>
                  <a:lnTo>
                    <a:pt x="1307" y="11"/>
                  </a:lnTo>
                  <a:lnTo>
                    <a:pt x="1298" y="9"/>
                  </a:lnTo>
                  <a:lnTo>
                    <a:pt x="1289" y="6"/>
                  </a:lnTo>
                  <a:lnTo>
                    <a:pt x="1281" y="4"/>
                  </a:lnTo>
                  <a:lnTo>
                    <a:pt x="1270" y="3"/>
                  </a:lnTo>
                  <a:lnTo>
                    <a:pt x="1261" y="3"/>
                  </a:lnTo>
                  <a:lnTo>
                    <a:pt x="1260" y="3"/>
                  </a:lnTo>
                  <a:lnTo>
                    <a:pt x="1258" y="3"/>
                  </a:lnTo>
                  <a:lnTo>
                    <a:pt x="1257" y="3"/>
                  </a:lnTo>
                  <a:lnTo>
                    <a:pt x="1250" y="3"/>
                  </a:lnTo>
                  <a:lnTo>
                    <a:pt x="1242" y="4"/>
                  </a:lnTo>
                  <a:lnTo>
                    <a:pt x="1234" y="6"/>
                  </a:lnTo>
                  <a:lnTo>
                    <a:pt x="1225" y="8"/>
                  </a:lnTo>
                  <a:lnTo>
                    <a:pt x="1215" y="10"/>
                  </a:lnTo>
                  <a:lnTo>
                    <a:pt x="1205" y="14"/>
                  </a:lnTo>
                  <a:lnTo>
                    <a:pt x="1195" y="17"/>
                  </a:lnTo>
                  <a:lnTo>
                    <a:pt x="1185" y="20"/>
                  </a:lnTo>
                  <a:lnTo>
                    <a:pt x="1173" y="24"/>
                  </a:lnTo>
                  <a:lnTo>
                    <a:pt x="1163" y="28"/>
                  </a:lnTo>
                  <a:lnTo>
                    <a:pt x="1151" y="31"/>
                  </a:lnTo>
                  <a:lnTo>
                    <a:pt x="1140" y="33"/>
                  </a:lnTo>
                  <a:lnTo>
                    <a:pt x="1128" y="36"/>
                  </a:lnTo>
                  <a:lnTo>
                    <a:pt x="1118" y="38"/>
                  </a:lnTo>
                  <a:lnTo>
                    <a:pt x="1106" y="39"/>
                  </a:lnTo>
                  <a:lnTo>
                    <a:pt x="1095" y="40"/>
                  </a:lnTo>
                  <a:lnTo>
                    <a:pt x="1085" y="39"/>
                  </a:lnTo>
                  <a:lnTo>
                    <a:pt x="1074" y="39"/>
                  </a:lnTo>
                  <a:lnTo>
                    <a:pt x="1065" y="37"/>
                  </a:lnTo>
                  <a:lnTo>
                    <a:pt x="1055" y="35"/>
                  </a:lnTo>
                  <a:lnTo>
                    <a:pt x="1045" y="32"/>
                  </a:lnTo>
                  <a:lnTo>
                    <a:pt x="1036" y="29"/>
                  </a:lnTo>
                  <a:lnTo>
                    <a:pt x="1027" y="25"/>
                  </a:lnTo>
                  <a:lnTo>
                    <a:pt x="1018" y="22"/>
                  </a:lnTo>
                  <a:lnTo>
                    <a:pt x="1008" y="18"/>
                  </a:lnTo>
                  <a:lnTo>
                    <a:pt x="1000" y="15"/>
                  </a:lnTo>
                  <a:lnTo>
                    <a:pt x="991" y="12"/>
                  </a:lnTo>
                  <a:lnTo>
                    <a:pt x="982" y="9"/>
                  </a:lnTo>
                  <a:lnTo>
                    <a:pt x="972" y="7"/>
                  </a:lnTo>
                  <a:lnTo>
                    <a:pt x="963" y="5"/>
                  </a:lnTo>
                  <a:lnTo>
                    <a:pt x="954" y="4"/>
                  </a:lnTo>
                  <a:lnTo>
                    <a:pt x="944" y="3"/>
                  </a:lnTo>
                  <a:lnTo>
                    <a:pt x="937" y="4"/>
                  </a:lnTo>
                  <a:lnTo>
                    <a:pt x="929" y="5"/>
                  </a:lnTo>
                  <a:lnTo>
                    <a:pt x="920" y="7"/>
                  </a:lnTo>
                  <a:lnTo>
                    <a:pt x="911" y="9"/>
                  </a:lnTo>
                  <a:lnTo>
                    <a:pt x="901" y="12"/>
                  </a:lnTo>
                  <a:lnTo>
                    <a:pt x="891" y="15"/>
                  </a:lnTo>
                  <a:lnTo>
                    <a:pt x="881" y="18"/>
                  </a:lnTo>
                  <a:lnTo>
                    <a:pt x="870" y="22"/>
                  </a:lnTo>
                  <a:lnTo>
                    <a:pt x="859" y="25"/>
                  </a:lnTo>
                  <a:lnTo>
                    <a:pt x="848" y="28"/>
                  </a:lnTo>
                  <a:lnTo>
                    <a:pt x="836" y="32"/>
                  </a:lnTo>
                  <a:lnTo>
                    <a:pt x="825" y="35"/>
                  </a:lnTo>
                  <a:lnTo>
                    <a:pt x="814" y="37"/>
                  </a:lnTo>
                  <a:lnTo>
                    <a:pt x="802" y="39"/>
                  </a:lnTo>
                  <a:lnTo>
                    <a:pt x="791" y="40"/>
                  </a:lnTo>
                  <a:lnTo>
                    <a:pt x="780" y="40"/>
                  </a:lnTo>
                  <a:lnTo>
                    <a:pt x="769" y="40"/>
                  </a:lnTo>
                  <a:lnTo>
                    <a:pt x="759" y="39"/>
                  </a:lnTo>
                  <a:lnTo>
                    <a:pt x="750" y="38"/>
                  </a:lnTo>
                  <a:lnTo>
                    <a:pt x="739" y="35"/>
                  </a:lnTo>
                  <a:lnTo>
                    <a:pt x="730" y="32"/>
                  </a:lnTo>
                  <a:lnTo>
                    <a:pt x="721" y="29"/>
                  </a:lnTo>
                  <a:lnTo>
                    <a:pt x="712" y="26"/>
                  </a:lnTo>
                  <a:lnTo>
                    <a:pt x="703" y="23"/>
                  </a:lnTo>
                  <a:lnTo>
                    <a:pt x="694" y="19"/>
                  </a:lnTo>
                  <a:lnTo>
                    <a:pt x="685" y="16"/>
                  </a:lnTo>
                  <a:lnTo>
                    <a:pt x="676" y="13"/>
                  </a:lnTo>
                  <a:lnTo>
                    <a:pt x="668" y="10"/>
                  </a:lnTo>
                  <a:lnTo>
                    <a:pt x="658" y="8"/>
                  </a:lnTo>
                  <a:lnTo>
                    <a:pt x="649" y="6"/>
                  </a:lnTo>
                  <a:lnTo>
                    <a:pt x="640" y="5"/>
                  </a:lnTo>
                  <a:lnTo>
                    <a:pt x="630" y="4"/>
                  </a:lnTo>
                  <a:lnTo>
                    <a:pt x="623" y="5"/>
                  </a:lnTo>
                  <a:lnTo>
                    <a:pt x="615" y="6"/>
                  </a:lnTo>
                  <a:lnTo>
                    <a:pt x="606" y="8"/>
                  </a:lnTo>
                  <a:lnTo>
                    <a:pt x="597" y="10"/>
                  </a:lnTo>
                  <a:lnTo>
                    <a:pt x="587" y="13"/>
                  </a:lnTo>
                  <a:lnTo>
                    <a:pt x="577" y="16"/>
                  </a:lnTo>
                  <a:lnTo>
                    <a:pt x="566" y="20"/>
                  </a:lnTo>
                  <a:lnTo>
                    <a:pt x="556" y="23"/>
                  </a:lnTo>
                  <a:lnTo>
                    <a:pt x="545" y="26"/>
                  </a:lnTo>
                  <a:lnTo>
                    <a:pt x="534" y="29"/>
                  </a:lnTo>
                  <a:lnTo>
                    <a:pt x="522" y="33"/>
                  </a:lnTo>
                  <a:lnTo>
                    <a:pt x="511" y="36"/>
                  </a:lnTo>
                  <a:lnTo>
                    <a:pt x="499" y="38"/>
                  </a:lnTo>
                  <a:lnTo>
                    <a:pt x="488" y="40"/>
                  </a:lnTo>
                  <a:lnTo>
                    <a:pt x="477" y="41"/>
                  </a:lnTo>
                  <a:lnTo>
                    <a:pt x="466" y="42"/>
                  </a:lnTo>
                  <a:lnTo>
                    <a:pt x="455" y="41"/>
                  </a:lnTo>
                  <a:lnTo>
                    <a:pt x="445" y="40"/>
                  </a:lnTo>
                  <a:lnTo>
                    <a:pt x="435" y="38"/>
                  </a:lnTo>
                  <a:lnTo>
                    <a:pt x="425" y="36"/>
                  </a:lnTo>
                  <a:lnTo>
                    <a:pt x="416" y="33"/>
                  </a:lnTo>
                  <a:lnTo>
                    <a:pt x="407" y="30"/>
                  </a:lnTo>
                  <a:lnTo>
                    <a:pt x="398" y="27"/>
                  </a:lnTo>
                  <a:lnTo>
                    <a:pt x="389" y="23"/>
                  </a:lnTo>
                  <a:lnTo>
                    <a:pt x="380" y="20"/>
                  </a:lnTo>
                  <a:lnTo>
                    <a:pt x="372" y="17"/>
                  </a:lnTo>
                  <a:lnTo>
                    <a:pt x="363" y="13"/>
                  </a:lnTo>
                  <a:lnTo>
                    <a:pt x="354" y="11"/>
                  </a:lnTo>
                  <a:lnTo>
                    <a:pt x="345" y="9"/>
                  </a:lnTo>
                  <a:lnTo>
                    <a:pt x="336" y="6"/>
                  </a:lnTo>
                  <a:lnTo>
                    <a:pt x="326" y="6"/>
                  </a:lnTo>
                  <a:lnTo>
                    <a:pt x="317" y="5"/>
                  </a:lnTo>
                  <a:lnTo>
                    <a:pt x="316" y="5"/>
                  </a:lnTo>
                  <a:lnTo>
                    <a:pt x="315" y="5"/>
                  </a:lnTo>
                  <a:lnTo>
                    <a:pt x="314" y="5"/>
                  </a:lnTo>
                  <a:lnTo>
                    <a:pt x="313" y="5"/>
                  </a:lnTo>
                  <a:lnTo>
                    <a:pt x="305" y="5"/>
                  </a:lnTo>
                  <a:lnTo>
                    <a:pt x="297" y="6"/>
                  </a:lnTo>
                  <a:lnTo>
                    <a:pt x="289" y="8"/>
                  </a:lnTo>
                  <a:lnTo>
                    <a:pt x="280" y="10"/>
                  </a:lnTo>
                  <a:lnTo>
                    <a:pt x="271" y="13"/>
                  </a:lnTo>
                  <a:lnTo>
                    <a:pt x="260" y="16"/>
                  </a:lnTo>
                  <a:lnTo>
                    <a:pt x="250" y="19"/>
                  </a:lnTo>
                  <a:lnTo>
                    <a:pt x="239" y="23"/>
                  </a:lnTo>
                  <a:lnTo>
                    <a:pt x="229" y="26"/>
                  </a:lnTo>
                  <a:lnTo>
                    <a:pt x="218" y="29"/>
                  </a:lnTo>
                  <a:lnTo>
                    <a:pt x="206" y="33"/>
                  </a:lnTo>
                  <a:lnTo>
                    <a:pt x="195" y="36"/>
                  </a:lnTo>
                  <a:lnTo>
                    <a:pt x="184" y="38"/>
                  </a:lnTo>
                  <a:lnTo>
                    <a:pt x="173" y="40"/>
                  </a:lnTo>
                  <a:lnTo>
                    <a:pt x="161" y="42"/>
                  </a:lnTo>
                  <a:lnTo>
                    <a:pt x="151" y="42"/>
                  </a:lnTo>
                  <a:lnTo>
                    <a:pt x="139" y="42"/>
                  </a:lnTo>
                  <a:lnTo>
                    <a:pt x="130" y="40"/>
                  </a:lnTo>
                  <a:lnTo>
                    <a:pt x="120" y="39"/>
                  </a:lnTo>
                  <a:lnTo>
                    <a:pt x="110" y="37"/>
                  </a:lnTo>
                  <a:lnTo>
                    <a:pt x="101" y="33"/>
                  </a:lnTo>
                  <a:lnTo>
                    <a:pt x="91" y="31"/>
                  </a:lnTo>
                  <a:lnTo>
                    <a:pt x="82" y="27"/>
                  </a:lnTo>
                  <a:lnTo>
                    <a:pt x="73" y="24"/>
                  </a:lnTo>
                  <a:lnTo>
                    <a:pt x="64" y="21"/>
                  </a:lnTo>
                  <a:lnTo>
                    <a:pt x="55" y="17"/>
                  </a:lnTo>
                  <a:lnTo>
                    <a:pt x="46" y="14"/>
                  </a:lnTo>
                  <a:lnTo>
                    <a:pt x="38" y="12"/>
                  </a:lnTo>
                  <a:lnTo>
                    <a:pt x="28" y="9"/>
                  </a:lnTo>
                  <a:lnTo>
                    <a:pt x="19" y="8"/>
                  </a:lnTo>
                  <a:lnTo>
                    <a:pt x="10" y="6"/>
                  </a:lnTo>
                  <a:lnTo>
                    <a:pt x="1" y="6"/>
                  </a:lnTo>
                  <a:lnTo>
                    <a:pt x="0" y="24"/>
                  </a:lnTo>
                </a:path>
              </a:pathLst>
            </a:custGeom>
            <a:solidFill>
              <a:srgbClr val="AAFF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23"/>
            <p:cNvSpPr>
              <a:spLocks/>
            </p:cNvSpPr>
            <p:nvPr/>
          </p:nvSpPr>
          <p:spPr bwMode="auto">
            <a:xfrm>
              <a:off x="795" y="209"/>
              <a:ext cx="2444" cy="62"/>
            </a:xfrm>
            <a:custGeom>
              <a:avLst/>
              <a:gdLst>
                <a:gd name="T0" fmla="*/ 2377 w 2444"/>
                <a:gd name="T1" fmla="*/ 34 h 62"/>
                <a:gd name="T2" fmla="*/ 2268 w 2444"/>
                <a:gd name="T3" fmla="*/ 56 h 62"/>
                <a:gd name="T4" fmla="*/ 2184 w 2444"/>
                <a:gd name="T5" fmla="*/ 31 h 62"/>
                <a:gd name="T6" fmla="*/ 2104 w 2444"/>
                <a:gd name="T7" fmla="*/ 23 h 62"/>
                <a:gd name="T8" fmla="*/ 2012 w 2444"/>
                <a:gd name="T9" fmla="*/ 50 h 62"/>
                <a:gd name="T10" fmla="*/ 1919 w 2444"/>
                <a:gd name="T11" fmla="*/ 49 h 62"/>
                <a:gd name="T12" fmla="*/ 1837 w 2444"/>
                <a:gd name="T13" fmla="*/ 22 h 62"/>
                <a:gd name="T14" fmla="*/ 1782 w 2444"/>
                <a:gd name="T15" fmla="*/ 26 h 62"/>
                <a:gd name="T16" fmla="*/ 1716 w 2444"/>
                <a:gd name="T17" fmla="*/ 46 h 62"/>
                <a:gd name="T18" fmla="*/ 1643 w 2444"/>
                <a:gd name="T19" fmla="*/ 58 h 62"/>
                <a:gd name="T20" fmla="*/ 1559 w 2444"/>
                <a:gd name="T21" fmla="*/ 35 h 62"/>
                <a:gd name="T22" fmla="*/ 1501 w 2444"/>
                <a:gd name="T23" fmla="*/ 21 h 62"/>
                <a:gd name="T24" fmla="*/ 1428 w 2444"/>
                <a:gd name="T25" fmla="*/ 38 h 62"/>
                <a:gd name="T26" fmla="*/ 1328 w 2444"/>
                <a:gd name="T27" fmla="*/ 58 h 62"/>
                <a:gd name="T28" fmla="*/ 1243 w 2444"/>
                <a:gd name="T29" fmla="*/ 34 h 62"/>
                <a:gd name="T30" fmla="*/ 1163 w 2444"/>
                <a:gd name="T31" fmla="*/ 24 h 62"/>
                <a:gd name="T32" fmla="*/ 1069 w 2444"/>
                <a:gd name="T33" fmla="*/ 52 h 62"/>
                <a:gd name="T34" fmla="*/ 974 w 2444"/>
                <a:gd name="T35" fmla="*/ 51 h 62"/>
                <a:gd name="T36" fmla="*/ 892 w 2444"/>
                <a:gd name="T37" fmla="*/ 25 h 62"/>
                <a:gd name="T38" fmla="*/ 810 w 2444"/>
                <a:gd name="T39" fmla="*/ 36 h 62"/>
                <a:gd name="T40" fmla="*/ 709 w 2444"/>
                <a:gd name="T41" fmla="*/ 59 h 62"/>
                <a:gd name="T42" fmla="*/ 624 w 2444"/>
                <a:gd name="T43" fmla="*/ 39 h 62"/>
                <a:gd name="T44" fmla="*/ 558 w 2444"/>
                <a:gd name="T45" fmla="*/ 23 h 62"/>
                <a:gd name="T46" fmla="*/ 493 w 2444"/>
                <a:gd name="T47" fmla="*/ 37 h 62"/>
                <a:gd name="T48" fmla="*/ 393 w 2444"/>
                <a:gd name="T49" fmla="*/ 60 h 62"/>
                <a:gd name="T50" fmla="*/ 307 w 2444"/>
                <a:gd name="T51" fmla="*/ 40 h 62"/>
                <a:gd name="T52" fmla="*/ 227 w 2444"/>
                <a:gd name="T53" fmla="*/ 25 h 62"/>
                <a:gd name="T54" fmla="*/ 135 w 2444"/>
                <a:gd name="T55" fmla="*/ 52 h 62"/>
                <a:gd name="T56" fmla="*/ 37 w 2444"/>
                <a:gd name="T57" fmla="*/ 55 h 62"/>
                <a:gd name="T58" fmla="*/ 9 w 2444"/>
                <a:gd name="T59" fmla="*/ 26 h 62"/>
                <a:gd name="T60" fmla="*/ 101 w 2444"/>
                <a:gd name="T61" fmla="*/ 40 h 62"/>
                <a:gd name="T62" fmla="*/ 201 w 2444"/>
                <a:gd name="T63" fmla="*/ 13 h 62"/>
                <a:gd name="T64" fmla="*/ 280 w 2444"/>
                <a:gd name="T65" fmla="*/ 11 h 62"/>
                <a:gd name="T66" fmla="*/ 363 w 2444"/>
                <a:gd name="T67" fmla="*/ 38 h 62"/>
                <a:gd name="T68" fmla="*/ 461 w 2444"/>
                <a:gd name="T69" fmla="*/ 29 h 62"/>
                <a:gd name="T70" fmla="*/ 549 w 2444"/>
                <a:gd name="T71" fmla="*/ 4 h 62"/>
                <a:gd name="T72" fmla="*/ 597 w 2444"/>
                <a:gd name="T73" fmla="*/ 10 h 62"/>
                <a:gd name="T74" fmla="*/ 678 w 2444"/>
                <a:gd name="T75" fmla="*/ 38 h 62"/>
                <a:gd name="T76" fmla="*/ 777 w 2444"/>
                <a:gd name="T77" fmla="*/ 29 h 62"/>
                <a:gd name="T78" fmla="*/ 866 w 2444"/>
                <a:gd name="T79" fmla="*/ 4 h 62"/>
                <a:gd name="T80" fmla="*/ 946 w 2444"/>
                <a:gd name="T81" fmla="*/ 21 h 62"/>
                <a:gd name="T82" fmla="*/ 1034 w 2444"/>
                <a:gd name="T83" fmla="*/ 39 h 62"/>
                <a:gd name="T84" fmla="*/ 1134 w 2444"/>
                <a:gd name="T85" fmla="*/ 14 h 62"/>
                <a:gd name="T86" fmla="*/ 1216 w 2444"/>
                <a:gd name="T87" fmla="*/ 6 h 62"/>
                <a:gd name="T88" fmla="*/ 1298 w 2444"/>
                <a:gd name="T89" fmla="*/ 34 h 62"/>
                <a:gd name="T90" fmla="*/ 1394 w 2444"/>
                <a:gd name="T91" fmla="*/ 30 h 62"/>
                <a:gd name="T92" fmla="*/ 1485 w 2444"/>
                <a:gd name="T93" fmla="*/ 3 h 62"/>
                <a:gd name="T94" fmla="*/ 1533 w 2444"/>
                <a:gd name="T95" fmla="*/ 5 h 62"/>
                <a:gd name="T96" fmla="*/ 1614 w 2444"/>
                <a:gd name="T97" fmla="*/ 33 h 62"/>
                <a:gd name="T98" fmla="*/ 1692 w 2444"/>
                <a:gd name="T99" fmla="*/ 34 h 62"/>
                <a:gd name="T100" fmla="*/ 1762 w 2444"/>
                <a:gd name="T101" fmla="*/ 14 h 62"/>
                <a:gd name="T102" fmla="*/ 1814 w 2444"/>
                <a:gd name="T103" fmla="*/ 1 h 62"/>
                <a:gd name="T104" fmla="*/ 1891 w 2444"/>
                <a:gd name="T105" fmla="*/ 20 h 62"/>
                <a:gd name="T106" fmla="*/ 1980 w 2444"/>
                <a:gd name="T107" fmla="*/ 38 h 62"/>
                <a:gd name="T108" fmla="*/ 2076 w 2444"/>
                <a:gd name="T109" fmla="*/ 12 h 62"/>
                <a:gd name="T110" fmla="*/ 2156 w 2444"/>
                <a:gd name="T111" fmla="*/ 4 h 62"/>
                <a:gd name="T112" fmla="*/ 2238 w 2444"/>
                <a:gd name="T113" fmla="*/ 32 h 62"/>
                <a:gd name="T114" fmla="*/ 2340 w 2444"/>
                <a:gd name="T115" fmla="*/ 27 h 62"/>
                <a:gd name="T116" fmla="*/ 2429 w 2444"/>
                <a:gd name="T117" fmla="*/ 1 h 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444" h="62">
                  <a:moveTo>
                    <a:pt x="2442" y="19"/>
                  </a:moveTo>
                  <a:lnTo>
                    <a:pt x="2436" y="19"/>
                  </a:lnTo>
                  <a:lnTo>
                    <a:pt x="2429" y="20"/>
                  </a:lnTo>
                  <a:lnTo>
                    <a:pt x="2421" y="21"/>
                  </a:lnTo>
                  <a:lnTo>
                    <a:pt x="2413" y="23"/>
                  </a:lnTo>
                  <a:lnTo>
                    <a:pt x="2405" y="25"/>
                  </a:lnTo>
                  <a:lnTo>
                    <a:pt x="2396" y="28"/>
                  </a:lnTo>
                  <a:lnTo>
                    <a:pt x="2387" y="31"/>
                  </a:lnTo>
                  <a:lnTo>
                    <a:pt x="2377" y="34"/>
                  </a:lnTo>
                  <a:lnTo>
                    <a:pt x="2366" y="38"/>
                  </a:lnTo>
                  <a:lnTo>
                    <a:pt x="2353" y="42"/>
                  </a:lnTo>
                  <a:lnTo>
                    <a:pt x="2341" y="46"/>
                  </a:lnTo>
                  <a:lnTo>
                    <a:pt x="2328" y="49"/>
                  </a:lnTo>
                  <a:lnTo>
                    <a:pt x="2316" y="52"/>
                  </a:lnTo>
                  <a:lnTo>
                    <a:pt x="2303" y="54"/>
                  </a:lnTo>
                  <a:lnTo>
                    <a:pt x="2291" y="56"/>
                  </a:lnTo>
                  <a:lnTo>
                    <a:pt x="2279" y="56"/>
                  </a:lnTo>
                  <a:lnTo>
                    <a:pt x="2268" y="56"/>
                  </a:lnTo>
                  <a:lnTo>
                    <a:pt x="2258" y="54"/>
                  </a:lnTo>
                  <a:lnTo>
                    <a:pt x="2247" y="53"/>
                  </a:lnTo>
                  <a:lnTo>
                    <a:pt x="2238" y="50"/>
                  </a:lnTo>
                  <a:lnTo>
                    <a:pt x="2229" y="48"/>
                  </a:lnTo>
                  <a:lnTo>
                    <a:pt x="2219" y="45"/>
                  </a:lnTo>
                  <a:lnTo>
                    <a:pt x="2210" y="41"/>
                  </a:lnTo>
                  <a:lnTo>
                    <a:pt x="2201" y="38"/>
                  </a:lnTo>
                  <a:lnTo>
                    <a:pt x="2193" y="34"/>
                  </a:lnTo>
                  <a:lnTo>
                    <a:pt x="2184" y="31"/>
                  </a:lnTo>
                  <a:lnTo>
                    <a:pt x="2174" y="27"/>
                  </a:lnTo>
                  <a:lnTo>
                    <a:pt x="2166" y="25"/>
                  </a:lnTo>
                  <a:lnTo>
                    <a:pt x="2156" y="22"/>
                  </a:lnTo>
                  <a:lnTo>
                    <a:pt x="2148" y="21"/>
                  </a:lnTo>
                  <a:lnTo>
                    <a:pt x="2138" y="19"/>
                  </a:lnTo>
                  <a:lnTo>
                    <a:pt x="2128" y="19"/>
                  </a:lnTo>
                  <a:lnTo>
                    <a:pt x="2121" y="20"/>
                  </a:lnTo>
                  <a:lnTo>
                    <a:pt x="2113" y="21"/>
                  </a:lnTo>
                  <a:lnTo>
                    <a:pt x="2104" y="23"/>
                  </a:lnTo>
                  <a:lnTo>
                    <a:pt x="2095" y="26"/>
                  </a:lnTo>
                  <a:lnTo>
                    <a:pt x="2086" y="28"/>
                  </a:lnTo>
                  <a:lnTo>
                    <a:pt x="2076" y="32"/>
                  </a:lnTo>
                  <a:lnTo>
                    <a:pt x="2066" y="35"/>
                  </a:lnTo>
                  <a:lnTo>
                    <a:pt x="2056" y="38"/>
                  </a:lnTo>
                  <a:lnTo>
                    <a:pt x="2045" y="42"/>
                  </a:lnTo>
                  <a:lnTo>
                    <a:pt x="2034" y="45"/>
                  </a:lnTo>
                  <a:lnTo>
                    <a:pt x="2023" y="48"/>
                  </a:lnTo>
                  <a:lnTo>
                    <a:pt x="2012" y="50"/>
                  </a:lnTo>
                  <a:lnTo>
                    <a:pt x="2002" y="53"/>
                  </a:lnTo>
                  <a:lnTo>
                    <a:pt x="1991" y="54"/>
                  </a:lnTo>
                  <a:lnTo>
                    <a:pt x="1980" y="56"/>
                  </a:lnTo>
                  <a:lnTo>
                    <a:pt x="1969" y="56"/>
                  </a:lnTo>
                  <a:lnTo>
                    <a:pt x="1958" y="56"/>
                  </a:lnTo>
                  <a:lnTo>
                    <a:pt x="1948" y="55"/>
                  </a:lnTo>
                  <a:lnTo>
                    <a:pt x="1938" y="53"/>
                  </a:lnTo>
                  <a:lnTo>
                    <a:pt x="1928" y="51"/>
                  </a:lnTo>
                  <a:lnTo>
                    <a:pt x="1919" y="49"/>
                  </a:lnTo>
                  <a:lnTo>
                    <a:pt x="1910" y="46"/>
                  </a:lnTo>
                  <a:lnTo>
                    <a:pt x="1900" y="43"/>
                  </a:lnTo>
                  <a:lnTo>
                    <a:pt x="1891" y="39"/>
                  </a:lnTo>
                  <a:lnTo>
                    <a:pt x="1882" y="36"/>
                  </a:lnTo>
                  <a:lnTo>
                    <a:pt x="1874" y="33"/>
                  </a:lnTo>
                  <a:lnTo>
                    <a:pt x="1865" y="30"/>
                  </a:lnTo>
                  <a:lnTo>
                    <a:pt x="1855" y="27"/>
                  </a:lnTo>
                  <a:lnTo>
                    <a:pt x="1846" y="25"/>
                  </a:lnTo>
                  <a:lnTo>
                    <a:pt x="1837" y="22"/>
                  </a:lnTo>
                  <a:lnTo>
                    <a:pt x="1827" y="21"/>
                  </a:lnTo>
                  <a:lnTo>
                    <a:pt x="1818" y="20"/>
                  </a:lnTo>
                  <a:lnTo>
                    <a:pt x="1813" y="20"/>
                  </a:lnTo>
                  <a:lnTo>
                    <a:pt x="1808" y="20"/>
                  </a:lnTo>
                  <a:lnTo>
                    <a:pt x="1804" y="21"/>
                  </a:lnTo>
                  <a:lnTo>
                    <a:pt x="1799" y="22"/>
                  </a:lnTo>
                  <a:lnTo>
                    <a:pt x="1793" y="23"/>
                  </a:lnTo>
                  <a:lnTo>
                    <a:pt x="1788" y="24"/>
                  </a:lnTo>
                  <a:lnTo>
                    <a:pt x="1782" y="26"/>
                  </a:lnTo>
                  <a:lnTo>
                    <a:pt x="1776" y="27"/>
                  </a:lnTo>
                  <a:lnTo>
                    <a:pt x="1768" y="30"/>
                  </a:lnTo>
                  <a:lnTo>
                    <a:pt x="1762" y="32"/>
                  </a:lnTo>
                  <a:lnTo>
                    <a:pt x="1755" y="35"/>
                  </a:lnTo>
                  <a:lnTo>
                    <a:pt x="1747" y="37"/>
                  </a:lnTo>
                  <a:lnTo>
                    <a:pt x="1739" y="39"/>
                  </a:lnTo>
                  <a:lnTo>
                    <a:pt x="1732" y="42"/>
                  </a:lnTo>
                  <a:lnTo>
                    <a:pt x="1724" y="44"/>
                  </a:lnTo>
                  <a:lnTo>
                    <a:pt x="1716" y="46"/>
                  </a:lnTo>
                  <a:lnTo>
                    <a:pt x="1708" y="49"/>
                  </a:lnTo>
                  <a:lnTo>
                    <a:pt x="1701" y="50"/>
                  </a:lnTo>
                  <a:lnTo>
                    <a:pt x="1693" y="53"/>
                  </a:lnTo>
                  <a:lnTo>
                    <a:pt x="1685" y="54"/>
                  </a:lnTo>
                  <a:lnTo>
                    <a:pt x="1677" y="56"/>
                  </a:lnTo>
                  <a:lnTo>
                    <a:pt x="1669" y="56"/>
                  </a:lnTo>
                  <a:lnTo>
                    <a:pt x="1662" y="57"/>
                  </a:lnTo>
                  <a:lnTo>
                    <a:pt x="1654" y="58"/>
                  </a:lnTo>
                  <a:lnTo>
                    <a:pt x="1643" y="58"/>
                  </a:lnTo>
                  <a:lnTo>
                    <a:pt x="1633" y="56"/>
                  </a:lnTo>
                  <a:lnTo>
                    <a:pt x="1623" y="54"/>
                  </a:lnTo>
                  <a:lnTo>
                    <a:pt x="1614" y="53"/>
                  </a:lnTo>
                  <a:lnTo>
                    <a:pt x="1604" y="50"/>
                  </a:lnTo>
                  <a:lnTo>
                    <a:pt x="1596" y="48"/>
                  </a:lnTo>
                  <a:lnTo>
                    <a:pt x="1586" y="44"/>
                  </a:lnTo>
                  <a:lnTo>
                    <a:pt x="1577" y="41"/>
                  </a:lnTo>
                  <a:lnTo>
                    <a:pt x="1569" y="38"/>
                  </a:lnTo>
                  <a:lnTo>
                    <a:pt x="1559" y="35"/>
                  </a:lnTo>
                  <a:lnTo>
                    <a:pt x="1551" y="32"/>
                  </a:lnTo>
                  <a:lnTo>
                    <a:pt x="1542" y="29"/>
                  </a:lnTo>
                  <a:lnTo>
                    <a:pt x="1533" y="26"/>
                  </a:lnTo>
                  <a:lnTo>
                    <a:pt x="1524" y="24"/>
                  </a:lnTo>
                  <a:lnTo>
                    <a:pt x="1514" y="22"/>
                  </a:lnTo>
                  <a:lnTo>
                    <a:pt x="1505" y="21"/>
                  </a:lnTo>
                  <a:lnTo>
                    <a:pt x="1504" y="21"/>
                  </a:lnTo>
                  <a:lnTo>
                    <a:pt x="1503" y="21"/>
                  </a:lnTo>
                  <a:lnTo>
                    <a:pt x="1501" y="21"/>
                  </a:lnTo>
                  <a:lnTo>
                    <a:pt x="1493" y="21"/>
                  </a:lnTo>
                  <a:lnTo>
                    <a:pt x="1485" y="22"/>
                  </a:lnTo>
                  <a:lnTo>
                    <a:pt x="1477" y="23"/>
                  </a:lnTo>
                  <a:lnTo>
                    <a:pt x="1468" y="26"/>
                  </a:lnTo>
                  <a:lnTo>
                    <a:pt x="1459" y="28"/>
                  </a:lnTo>
                  <a:lnTo>
                    <a:pt x="1448" y="32"/>
                  </a:lnTo>
                  <a:lnTo>
                    <a:pt x="1439" y="35"/>
                  </a:lnTo>
                  <a:lnTo>
                    <a:pt x="1428" y="38"/>
                  </a:lnTo>
                  <a:lnTo>
                    <a:pt x="1417" y="42"/>
                  </a:lnTo>
                  <a:lnTo>
                    <a:pt x="1406" y="45"/>
                  </a:lnTo>
                  <a:lnTo>
                    <a:pt x="1394" y="49"/>
                  </a:lnTo>
                  <a:lnTo>
                    <a:pt x="1383" y="52"/>
                  </a:lnTo>
                  <a:lnTo>
                    <a:pt x="1372" y="54"/>
                  </a:lnTo>
                  <a:lnTo>
                    <a:pt x="1361" y="56"/>
                  </a:lnTo>
                  <a:lnTo>
                    <a:pt x="1349" y="57"/>
                  </a:lnTo>
                  <a:lnTo>
                    <a:pt x="1339" y="58"/>
                  </a:lnTo>
                  <a:lnTo>
                    <a:pt x="1328" y="58"/>
                  </a:lnTo>
                  <a:lnTo>
                    <a:pt x="1318" y="56"/>
                  </a:lnTo>
                  <a:lnTo>
                    <a:pt x="1307" y="54"/>
                  </a:lnTo>
                  <a:lnTo>
                    <a:pt x="1298" y="52"/>
                  </a:lnTo>
                  <a:lnTo>
                    <a:pt x="1289" y="50"/>
                  </a:lnTo>
                  <a:lnTo>
                    <a:pt x="1279" y="47"/>
                  </a:lnTo>
                  <a:lnTo>
                    <a:pt x="1270" y="44"/>
                  </a:lnTo>
                  <a:lnTo>
                    <a:pt x="1261" y="40"/>
                  </a:lnTo>
                  <a:lnTo>
                    <a:pt x="1252" y="38"/>
                  </a:lnTo>
                  <a:lnTo>
                    <a:pt x="1243" y="34"/>
                  </a:lnTo>
                  <a:lnTo>
                    <a:pt x="1234" y="31"/>
                  </a:lnTo>
                  <a:lnTo>
                    <a:pt x="1225" y="28"/>
                  </a:lnTo>
                  <a:lnTo>
                    <a:pt x="1216" y="26"/>
                  </a:lnTo>
                  <a:lnTo>
                    <a:pt x="1206" y="24"/>
                  </a:lnTo>
                  <a:lnTo>
                    <a:pt x="1197" y="22"/>
                  </a:lnTo>
                  <a:lnTo>
                    <a:pt x="1187" y="22"/>
                  </a:lnTo>
                  <a:lnTo>
                    <a:pt x="1180" y="22"/>
                  </a:lnTo>
                  <a:lnTo>
                    <a:pt x="1172" y="23"/>
                  </a:lnTo>
                  <a:lnTo>
                    <a:pt x="1163" y="24"/>
                  </a:lnTo>
                  <a:lnTo>
                    <a:pt x="1154" y="26"/>
                  </a:lnTo>
                  <a:lnTo>
                    <a:pt x="1145" y="29"/>
                  </a:lnTo>
                  <a:lnTo>
                    <a:pt x="1134" y="32"/>
                  </a:lnTo>
                  <a:lnTo>
                    <a:pt x="1124" y="36"/>
                  </a:lnTo>
                  <a:lnTo>
                    <a:pt x="1113" y="39"/>
                  </a:lnTo>
                  <a:lnTo>
                    <a:pt x="1103" y="43"/>
                  </a:lnTo>
                  <a:lnTo>
                    <a:pt x="1091" y="46"/>
                  </a:lnTo>
                  <a:lnTo>
                    <a:pt x="1080" y="49"/>
                  </a:lnTo>
                  <a:lnTo>
                    <a:pt x="1069" y="52"/>
                  </a:lnTo>
                  <a:lnTo>
                    <a:pt x="1057" y="54"/>
                  </a:lnTo>
                  <a:lnTo>
                    <a:pt x="1046" y="57"/>
                  </a:lnTo>
                  <a:lnTo>
                    <a:pt x="1035" y="58"/>
                  </a:lnTo>
                  <a:lnTo>
                    <a:pt x="1024" y="59"/>
                  </a:lnTo>
                  <a:lnTo>
                    <a:pt x="1013" y="59"/>
                  </a:lnTo>
                  <a:lnTo>
                    <a:pt x="1003" y="58"/>
                  </a:lnTo>
                  <a:lnTo>
                    <a:pt x="993" y="56"/>
                  </a:lnTo>
                  <a:lnTo>
                    <a:pt x="983" y="53"/>
                  </a:lnTo>
                  <a:lnTo>
                    <a:pt x="974" y="51"/>
                  </a:lnTo>
                  <a:lnTo>
                    <a:pt x="964" y="48"/>
                  </a:lnTo>
                  <a:lnTo>
                    <a:pt x="955" y="45"/>
                  </a:lnTo>
                  <a:lnTo>
                    <a:pt x="946" y="42"/>
                  </a:lnTo>
                  <a:lnTo>
                    <a:pt x="938" y="38"/>
                  </a:lnTo>
                  <a:lnTo>
                    <a:pt x="928" y="35"/>
                  </a:lnTo>
                  <a:lnTo>
                    <a:pt x="920" y="32"/>
                  </a:lnTo>
                  <a:lnTo>
                    <a:pt x="911" y="29"/>
                  </a:lnTo>
                  <a:lnTo>
                    <a:pt x="901" y="26"/>
                  </a:lnTo>
                  <a:lnTo>
                    <a:pt x="892" y="25"/>
                  </a:lnTo>
                  <a:lnTo>
                    <a:pt x="883" y="23"/>
                  </a:lnTo>
                  <a:lnTo>
                    <a:pt x="873" y="22"/>
                  </a:lnTo>
                  <a:lnTo>
                    <a:pt x="866" y="22"/>
                  </a:lnTo>
                  <a:lnTo>
                    <a:pt x="858" y="23"/>
                  </a:lnTo>
                  <a:lnTo>
                    <a:pt x="849" y="25"/>
                  </a:lnTo>
                  <a:lnTo>
                    <a:pt x="840" y="27"/>
                  </a:lnTo>
                  <a:lnTo>
                    <a:pt x="831" y="30"/>
                  </a:lnTo>
                  <a:lnTo>
                    <a:pt x="821" y="34"/>
                  </a:lnTo>
                  <a:lnTo>
                    <a:pt x="810" y="36"/>
                  </a:lnTo>
                  <a:lnTo>
                    <a:pt x="799" y="40"/>
                  </a:lnTo>
                  <a:lnTo>
                    <a:pt x="788" y="44"/>
                  </a:lnTo>
                  <a:lnTo>
                    <a:pt x="777" y="47"/>
                  </a:lnTo>
                  <a:lnTo>
                    <a:pt x="765" y="50"/>
                  </a:lnTo>
                  <a:lnTo>
                    <a:pt x="754" y="53"/>
                  </a:lnTo>
                  <a:lnTo>
                    <a:pt x="743" y="56"/>
                  </a:lnTo>
                  <a:lnTo>
                    <a:pt x="731" y="58"/>
                  </a:lnTo>
                  <a:lnTo>
                    <a:pt x="720" y="59"/>
                  </a:lnTo>
                  <a:lnTo>
                    <a:pt x="709" y="59"/>
                  </a:lnTo>
                  <a:lnTo>
                    <a:pt x="698" y="59"/>
                  </a:lnTo>
                  <a:lnTo>
                    <a:pt x="688" y="58"/>
                  </a:lnTo>
                  <a:lnTo>
                    <a:pt x="678" y="56"/>
                  </a:lnTo>
                  <a:lnTo>
                    <a:pt x="669" y="54"/>
                  </a:lnTo>
                  <a:lnTo>
                    <a:pt x="659" y="52"/>
                  </a:lnTo>
                  <a:lnTo>
                    <a:pt x="650" y="49"/>
                  </a:lnTo>
                  <a:lnTo>
                    <a:pt x="641" y="46"/>
                  </a:lnTo>
                  <a:lnTo>
                    <a:pt x="632" y="43"/>
                  </a:lnTo>
                  <a:lnTo>
                    <a:pt x="624" y="39"/>
                  </a:lnTo>
                  <a:lnTo>
                    <a:pt x="615" y="36"/>
                  </a:lnTo>
                  <a:lnTo>
                    <a:pt x="606" y="34"/>
                  </a:lnTo>
                  <a:lnTo>
                    <a:pt x="597" y="31"/>
                  </a:lnTo>
                  <a:lnTo>
                    <a:pt x="588" y="27"/>
                  </a:lnTo>
                  <a:lnTo>
                    <a:pt x="579" y="26"/>
                  </a:lnTo>
                  <a:lnTo>
                    <a:pt x="569" y="24"/>
                  </a:lnTo>
                  <a:lnTo>
                    <a:pt x="560" y="23"/>
                  </a:lnTo>
                  <a:lnTo>
                    <a:pt x="559" y="23"/>
                  </a:lnTo>
                  <a:lnTo>
                    <a:pt x="558" y="23"/>
                  </a:lnTo>
                  <a:lnTo>
                    <a:pt x="557" y="23"/>
                  </a:lnTo>
                  <a:lnTo>
                    <a:pt x="549" y="23"/>
                  </a:lnTo>
                  <a:lnTo>
                    <a:pt x="541" y="24"/>
                  </a:lnTo>
                  <a:lnTo>
                    <a:pt x="533" y="26"/>
                  </a:lnTo>
                  <a:lnTo>
                    <a:pt x="524" y="27"/>
                  </a:lnTo>
                  <a:lnTo>
                    <a:pt x="514" y="31"/>
                  </a:lnTo>
                  <a:lnTo>
                    <a:pt x="504" y="34"/>
                  </a:lnTo>
                  <a:lnTo>
                    <a:pt x="493" y="37"/>
                  </a:lnTo>
                  <a:lnTo>
                    <a:pt x="483" y="40"/>
                  </a:lnTo>
                  <a:lnTo>
                    <a:pt x="472" y="44"/>
                  </a:lnTo>
                  <a:lnTo>
                    <a:pt x="461" y="48"/>
                  </a:lnTo>
                  <a:lnTo>
                    <a:pt x="449" y="50"/>
                  </a:lnTo>
                  <a:lnTo>
                    <a:pt x="438" y="53"/>
                  </a:lnTo>
                  <a:lnTo>
                    <a:pt x="427" y="56"/>
                  </a:lnTo>
                  <a:lnTo>
                    <a:pt x="416" y="58"/>
                  </a:lnTo>
                  <a:lnTo>
                    <a:pt x="404" y="59"/>
                  </a:lnTo>
                  <a:lnTo>
                    <a:pt x="393" y="60"/>
                  </a:lnTo>
                  <a:lnTo>
                    <a:pt x="383" y="60"/>
                  </a:lnTo>
                  <a:lnTo>
                    <a:pt x="372" y="59"/>
                  </a:lnTo>
                  <a:lnTo>
                    <a:pt x="363" y="57"/>
                  </a:lnTo>
                  <a:lnTo>
                    <a:pt x="353" y="54"/>
                  </a:lnTo>
                  <a:lnTo>
                    <a:pt x="343" y="52"/>
                  </a:lnTo>
                  <a:lnTo>
                    <a:pt x="334" y="49"/>
                  </a:lnTo>
                  <a:lnTo>
                    <a:pt x="325" y="46"/>
                  </a:lnTo>
                  <a:lnTo>
                    <a:pt x="316" y="43"/>
                  </a:lnTo>
                  <a:lnTo>
                    <a:pt x="307" y="40"/>
                  </a:lnTo>
                  <a:lnTo>
                    <a:pt x="298" y="36"/>
                  </a:lnTo>
                  <a:lnTo>
                    <a:pt x="289" y="34"/>
                  </a:lnTo>
                  <a:lnTo>
                    <a:pt x="280" y="31"/>
                  </a:lnTo>
                  <a:lnTo>
                    <a:pt x="271" y="28"/>
                  </a:lnTo>
                  <a:lnTo>
                    <a:pt x="261" y="26"/>
                  </a:lnTo>
                  <a:lnTo>
                    <a:pt x="252" y="25"/>
                  </a:lnTo>
                  <a:lnTo>
                    <a:pt x="242" y="23"/>
                  </a:lnTo>
                  <a:lnTo>
                    <a:pt x="235" y="23"/>
                  </a:lnTo>
                  <a:lnTo>
                    <a:pt x="227" y="25"/>
                  </a:lnTo>
                  <a:lnTo>
                    <a:pt x="218" y="26"/>
                  </a:lnTo>
                  <a:lnTo>
                    <a:pt x="209" y="29"/>
                  </a:lnTo>
                  <a:lnTo>
                    <a:pt x="200" y="31"/>
                  </a:lnTo>
                  <a:lnTo>
                    <a:pt x="189" y="35"/>
                  </a:lnTo>
                  <a:lnTo>
                    <a:pt x="180" y="38"/>
                  </a:lnTo>
                  <a:lnTo>
                    <a:pt x="168" y="41"/>
                  </a:lnTo>
                  <a:lnTo>
                    <a:pt x="158" y="45"/>
                  </a:lnTo>
                  <a:lnTo>
                    <a:pt x="146" y="49"/>
                  </a:lnTo>
                  <a:lnTo>
                    <a:pt x="135" y="52"/>
                  </a:lnTo>
                  <a:lnTo>
                    <a:pt x="124" y="54"/>
                  </a:lnTo>
                  <a:lnTo>
                    <a:pt x="112" y="57"/>
                  </a:lnTo>
                  <a:lnTo>
                    <a:pt x="101" y="59"/>
                  </a:lnTo>
                  <a:lnTo>
                    <a:pt x="90" y="60"/>
                  </a:lnTo>
                  <a:lnTo>
                    <a:pt x="79" y="61"/>
                  </a:lnTo>
                  <a:lnTo>
                    <a:pt x="68" y="60"/>
                  </a:lnTo>
                  <a:lnTo>
                    <a:pt x="57" y="59"/>
                  </a:lnTo>
                  <a:lnTo>
                    <a:pt x="47" y="58"/>
                  </a:lnTo>
                  <a:lnTo>
                    <a:pt x="37" y="55"/>
                  </a:lnTo>
                  <a:lnTo>
                    <a:pt x="28" y="52"/>
                  </a:lnTo>
                  <a:lnTo>
                    <a:pt x="19" y="49"/>
                  </a:lnTo>
                  <a:lnTo>
                    <a:pt x="9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9" y="26"/>
                  </a:lnTo>
                  <a:lnTo>
                    <a:pt x="18" y="30"/>
                  </a:lnTo>
                  <a:lnTo>
                    <a:pt x="27" y="34"/>
                  </a:lnTo>
                  <a:lnTo>
                    <a:pt x="37" y="36"/>
                  </a:lnTo>
                  <a:lnTo>
                    <a:pt x="47" y="39"/>
                  </a:lnTo>
                  <a:lnTo>
                    <a:pt x="57" y="40"/>
                  </a:lnTo>
                  <a:lnTo>
                    <a:pt x="68" y="42"/>
                  </a:lnTo>
                  <a:lnTo>
                    <a:pt x="79" y="42"/>
                  </a:lnTo>
                  <a:lnTo>
                    <a:pt x="90" y="42"/>
                  </a:lnTo>
                  <a:lnTo>
                    <a:pt x="101" y="40"/>
                  </a:lnTo>
                  <a:lnTo>
                    <a:pt x="112" y="39"/>
                  </a:lnTo>
                  <a:lnTo>
                    <a:pt x="124" y="36"/>
                  </a:lnTo>
                  <a:lnTo>
                    <a:pt x="135" y="34"/>
                  </a:lnTo>
                  <a:lnTo>
                    <a:pt x="147" y="30"/>
                  </a:lnTo>
                  <a:lnTo>
                    <a:pt x="158" y="26"/>
                  </a:lnTo>
                  <a:lnTo>
                    <a:pt x="168" y="23"/>
                  </a:lnTo>
                  <a:lnTo>
                    <a:pt x="180" y="19"/>
                  </a:lnTo>
                  <a:lnTo>
                    <a:pt x="190" y="17"/>
                  </a:lnTo>
                  <a:lnTo>
                    <a:pt x="201" y="13"/>
                  </a:lnTo>
                  <a:lnTo>
                    <a:pt x="210" y="10"/>
                  </a:lnTo>
                  <a:lnTo>
                    <a:pt x="219" y="8"/>
                  </a:lnTo>
                  <a:lnTo>
                    <a:pt x="228" y="6"/>
                  </a:lnTo>
                  <a:lnTo>
                    <a:pt x="236" y="5"/>
                  </a:lnTo>
                  <a:lnTo>
                    <a:pt x="243" y="5"/>
                  </a:lnTo>
                  <a:lnTo>
                    <a:pt x="252" y="5"/>
                  </a:lnTo>
                  <a:lnTo>
                    <a:pt x="262" y="7"/>
                  </a:lnTo>
                  <a:lnTo>
                    <a:pt x="271" y="8"/>
                  </a:lnTo>
                  <a:lnTo>
                    <a:pt x="280" y="11"/>
                  </a:lnTo>
                  <a:lnTo>
                    <a:pt x="289" y="13"/>
                  </a:lnTo>
                  <a:lnTo>
                    <a:pt x="298" y="17"/>
                  </a:lnTo>
                  <a:lnTo>
                    <a:pt x="308" y="20"/>
                  </a:lnTo>
                  <a:lnTo>
                    <a:pt x="316" y="23"/>
                  </a:lnTo>
                  <a:lnTo>
                    <a:pt x="326" y="26"/>
                  </a:lnTo>
                  <a:lnTo>
                    <a:pt x="334" y="30"/>
                  </a:lnTo>
                  <a:lnTo>
                    <a:pt x="343" y="33"/>
                  </a:lnTo>
                  <a:lnTo>
                    <a:pt x="353" y="36"/>
                  </a:lnTo>
                  <a:lnTo>
                    <a:pt x="363" y="38"/>
                  </a:lnTo>
                  <a:lnTo>
                    <a:pt x="372" y="40"/>
                  </a:lnTo>
                  <a:lnTo>
                    <a:pt x="383" y="40"/>
                  </a:lnTo>
                  <a:lnTo>
                    <a:pt x="393" y="41"/>
                  </a:lnTo>
                  <a:lnTo>
                    <a:pt x="404" y="40"/>
                  </a:lnTo>
                  <a:lnTo>
                    <a:pt x="416" y="39"/>
                  </a:lnTo>
                  <a:lnTo>
                    <a:pt x="427" y="38"/>
                  </a:lnTo>
                  <a:lnTo>
                    <a:pt x="438" y="35"/>
                  </a:lnTo>
                  <a:lnTo>
                    <a:pt x="449" y="32"/>
                  </a:lnTo>
                  <a:lnTo>
                    <a:pt x="461" y="29"/>
                  </a:lnTo>
                  <a:lnTo>
                    <a:pt x="472" y="25"/>
                  </a:lnTo>
                  <a:lnTo>
                    <a:pt x="483" y="22"/>
                  </a:lnTo>
                  <a:lnTo>
                    <a:pt x="493" y="18"/>
                  </a:lnTo>
                  <a:lnTo>
                    <a:pt x="504" y="15"/>
                  </a:lnTo>
                  <a:lnTo>
                    <a:pt x="514" y="12"/>
                  </a:lnTo>
                  <a:lnTo>
                    <a:pt x="523" y="9"/>
                  </a:lnTo>
                  <a:lnTo>
                    <a:pt x="532" y="7"/>
                  </a:lnTo>
                  <a:lnTo>
                    <a:pt x="541" y="5"/>
                  </a:lnTo>
                  <a:lnTo>
                    <a:pt x="549" y="4"/>
                  </a:lnTo>
                  <a:lnTo>
                    <a:pt x="556" y="4"/>
                  </a:lnTo>
                  <a:lnTo>
                    <a:pt x="557" y="4"/>
                  </a:lnTo>
                  <a:lnTo>
                    <a:pt x="558" y="4"/>
                  </a:lnTo>
                  <a:lnTo>
                    <a:pt x="560" y="4"/>
                  </a:lnTo>
                  <a:lnTo>
                    <a:pt x="569" y="5"/>
                  </a:lnTo>
                  <a:lnTo>
                    <a:pt x="579" y="5"/>
                  </a:lnTo>
                  <a:lnTo>
                    <a:pt x="588" y="8"/>
                  </a:lnTo>
                  <a:lnTo>
                    <a:pt x="597" y="10"/>
                  </a:lnTo>
                  <a:lnTo>
                    <a:pt x="606" y="12"/>
                  </a:lnTo>
                  <a:lnTo>
                    <a:pt x="615" y="16"/>
                  </a:lnTo>
                  <a:lnTo>
                    <a:pt x="624" y="19"/>
                  </a:lnTo>
                  <a:lnTo>
                    <a:pt x="632" y="22"/>
                  </a:lnTo>
                  <a:lnTo>
                    <a:pt x="641" y="26"/>
                  </a:lnTo>
                  <a:lnTo>
                    <a:pt x="650" y="29"/>
                  </a:lnTo>
                  <a:lnTo>
                    <a:pt x="659" y="33"/>
                  </a:lnTo>
                  <a:lnTo>
                    <a:pt x="669" y="35"/>
                  </a:lnTo>
                  <a:lnTo>
                    <a:pt x="678" y="38"/>
                  </a:lnTo>
                  <a:lnTo>
                    <a:pt x="688" y="40"/>
                  </a:lnTo>
                  <a:lnTo>
                    <a:pt x="698" y="40"/>
                  </a:lnTo>
                  <a:lnTo>
                    <a:pt x="709" y="41"/>
                  </a:lnTo>
                  <a:lnTo>
                    <a:pt x="720" y="40"/>
                  </a:lnTo>
                  <a:lnTo>
                    <a:pt x="731" y="39"/>
                  </a:lnTo>
                  <a:lnTo>
                    <a:pt x="742" y="38"/>
                  </a:lnTo>
                  <a:lnTo>
                    <a:pt x="754" y="35"/>
                  </a:lnTo>
                  <a:lnTo>
                    <a:pt x="765" y="32"/>
                  </a:lnTo>
                  <a:lnTo>
                    <a:pt x="777" y="29"/>
                  </a:lnTo>
                  <a:lnTo>
                    <a:pt x="788" y="25"/>
                  </a:lnTo>
                  <a:lnTo>
                    <a:pt x="799" y="22"/>
                  </a:lnTo>
                  <a:lnTo>
                    <a:pt x="810" y="19"/>
                  </a:lnTo>
                  <a:lnTo>
                    <a:pt x="821" y="15"/>
                  </a:lnTo>
                  <a:lnTo>
                    <a:pt x="831" y="12"/>
                  </a:lnTo>
                  <a:lnTo>
                    <a:pt x="840" y="9"/>
                  </a:lnTo>
                  <a:lnTo>
                    <a:pt x="849" y="7"/>
                  </a:lnTo>
                  <a:lnTo>
                    <a:pt x="858" y="5"/>
                  </a:lnTo>
                  <a:lnTo>
                    <a:pt x="866" y="4"/>
                  </a:lnTo>
                  <a:lnTo>
                    <a:pt x="873" y="3"/>
                  </a:lnTo>
                  <a:lnTo>
                    <a:pt x="883" y="4"/>
                  </a:lnTo>
                  <a:lnTo>
                    <a:pt x="892" y="4"/>
                  </a:lnTo>
                  <a:lnTo>
                    <a:pt x="901" y="7"/>
                  </a:lnTo>
                  <a:lnTo>
                    <a:pt x="910" y="9"/>
                  </a:lnTo>
                  <a:lnTo>
                    <a:pt x="920" y="11"/>
                  </a:lnTo>
                  <a:lnTo>
                    <a:pt x="928" y="15"/>
                  </a:lnTo>
                  <a:lnTo>
                    <a:pt x="937" y="18"/>
                  </a:lnTo>
                  <a:lnTo>
                    <a:pt x="946" y="21"/>
                  </a:lnTo>
                  <a:lnTo>
                    <a:pt x="955" y="25"/>
                  </a:lnTo>
                  <a:lnTo>
                    <a:pt x="964" y="28"/>
                  </a:lnTo>
                  <a:lnTo>
                    <a:pt x="973" y="32"/>
                  </a:lnTo>
                  <a:lnTo>
                    <a:pt x="983" y="34"/>
                  </a:lnTo>
                  <a:lnTo>
                    <a:pt x="992" y="36"/>
                  </a:lnTo>
                  <a:lnTo>
                    <a:pt x="1002" y="39"/>
                  </a:lnTo>
                  <a:lnTo>
                    <a:pt x="1012" y="39"/>
                  </a:lnTo>
                  <a:lnTo>
                    <a:pt x="1023" y="40"/>
                  </a:lnTo>
                  <a:lnTo>
                    <a:pt x="1034" y="39"/>
                  </a:lnTo>
                  <a:lnTo>
                    <a:pt x="1046" y="38"/>
                  </a:lnTo>
                  <a:lnTo>
                    <a:pt x="1057" y="36"/>
                  </a:lnTo>
                  <a:lnTo>
                    <a:pt x="1068" y="34"/>
                  </a:lnTo>
                  <a:lnTo>
                    <a:pt x="1080" y="31"/>
                  </a:lnTo>
                  <a:lnTo>
                    <a:pt x="1091" y="27"/>
                  </a:lnTo>
                  <a:lnTo>
                    <a:pt x="1102" y="25"/>
                  </a:lnTo>
                  <a:lnTo>
                    <a:pt x="1113" y="21"/>
                  </a:lnTo>
                  <a:lnTo>
                    <a:pt x="1124" y="18"/>
                  </a:lnTo>
                  <a:lnTo>
                    <a:pt x="1134" y="14"/>
                  </a:lnTo>
                  <a:lnTo>
                    <a:pt x="1145" y="11"/>
                  </a:lnTo>
                  <a:lnTo>
                    <a:pt x="1154" y="8"/>
                  </a:lnTo>
                  <a:lnTo>
                    <a:pt x="1163" y="6"/>
                  </a:lnTo>
                  <a:lnTo>
                    <a:pt x="1172" y="4"/>
                  </a:lnTo>
                  <a:lnTo>
                    <a:pt x="1180" y="3"/>
                  </a:lnTo>
                  <a:lnTo>
                    <a:pt x="1187" y="3"/>
                  </a:lnTo>
                  <a:lnTo>
                    <a:pt x="1197" y="3"/>
                  </a:lnTo>
                  <a:lnTo>
                    <a:pt x="1206" y="4"/>
                  </a:lnTo>
                  <a:lnTo>
                    <a:pt x="1216" y="6"/>
                  </a:lnTo>
                  <a:lnTo>
                    <a:pt x="1225" y="8"/>
                  </a:lnTo>
                  <a:lnTo>
                    <a:pt x="1234" y="11"/>
                  </a:lnTo>
                  <a:lnTo>
                    <a:pt x="1243" y="14"/>
                  </a:lnTo>
                  <a:lnTo>
                    <a:pt x="1252" y="18"/>
                  </a:lnTo>
                  <a:lnTo>
                    <a:pt x="1261" y="21"/>
                  </a:lnTo>
                  <a:lnTo>
                    <a:pt x="1270" y="25"/>
                  </a:lnTo>
                  <a:lnTo>
                    <a:pt x="1279" y="28"/>
                  </a:lnTo>
                  <a:lnTo>
                    <a:pt x="1289" y="31"/>
                  </a:lnTo>
                  <a:lnTo>
                    <a:pt x="1298" y="34"/>
                  </a:lnTo>
                  <a:lnTo>
                    <a:pt x="1307" y="36"/>
                  </a:lnTo>
                  <a:lnTo>
                    <a:pt x="1318" y="38"/>
                  </a:lnTo>
                  <a:lnTo>
                    <a:pt x="1328" y="39"/>
                  </a:lnTo>
                  <a:lnTo>
                    <a:pt x="1339" y="39"/>
                  </a:lnTo>
                  <a:lnTo>
                    <a:pt x="1349" y="39"/>
                  </a:lnTo>
                  <a:lnTo>
                    <a:pt x="1361" y="38"/>
                  </a:lnTo>
                  <a:lnTo>
                    <a:pt x="1372" y="35"/>
                  </a:lnTo>
                  <a:lnTo>
                    <a:pt x="1383" y="33"/>
                  </a:lnTo>
                  <a:lnTo>
                    <a:pt x="1394" y="30"/>
                  </a:lnTo>
                  <a:lnTo>
                    <a:pt x="1406" y="26"/>
                  </a:lnTo>
                  <a:lnTo>
                    <a:pt x="1417" y="23"/>
                  </a:lnTo>
                  <a:lnTo>
                    <a:pt x="1428" y="19"/>
                  </a:lnTo>
                  <a:lnTo>
                    <a:pt x="1439" y="16"/>
                  </a:lnTo>
                  <a:lnTo>
                    <a:pt x="1448" y="12"/>
                  </a:lnTo>
                  <a:lnTo>
                    <a:pt x="1459" y="9"/>
                  </a:lnTo>
                  <a:lnTo>
                    <a:pt x="1468" y="7"/>
                  </a:lnTo>
                  <a:lnTo>
                    <a:pt x="1477" y="4"/>
                  </a:lnTo>
                  <a:lnTo>
                    <a:pt x="1485" y="3"/>
                  </a:lnTo>
                  <a:lnTo>
                    <a:pt x="1493" y="2"/>
                  </a:lnTo>
                  <a:lnTo>
                    <a:pt x="1501" y="2"/>
                  </a:lnTo>
                  <a:lnTo>
                    <a:pt x="1503" y="2"/>
                  </a:lnTo>
                  <a:lnTo>
                    <a:pt x="1504" y="2"/>
                  </a:lnTo>
                  <a:lnTo>
                    <a:pt x="1505" y="2"/>
                  </a:lnTo>
                  <a:lnTo>
                    <a:pt x="1514" y="3"/>
                  </a:lnTo>
                  <a:lnTo>
                    <a:pt x="1524" y="3"/>
                  </a:lnTo>
                  <a:lnTo>
                    <a:pt x="1533" y="5"/>
                  </a:lnTo>
                  <a:lnTo>
                    <a:pt x="1542" y="8"/>
                  </a:lnTo>
                  <a:lnTo>
                    <a:pt x="1551" y="10"/>
                  </a:lnTo>
                  <a:lnTo>
                    <a:pt x="1559" y="13"/>
                  </a:lnTo>
                  <a:lnTo>
                    <a:pt x="1569" y="17"/>
                  </a:lnTo>
                  <a:lnTo>
                    <a:pt x="1577" y="20"/>
                  </a:lnTo>
                  <a:lnTo>
                    <a:pt x="1586" y="23"/>
                  </a:lnTo>
                  <a:lnTo>
                    <a:pt x="1596" y="27"/>
                  </a:lnTo>
                  <a:lnTo>
                    <a:pt x="1604" y="31"/>
                  </a:lnTo>
                  <a:lnTo>
                    <a:pt x="1614" y="33"/>
                  </a:lnTo>
                  <a:lnTo>
                    <a:pt x="1623" y="35"/>
                  </a:lnTo>
                  <a:lnTo>
                    <a:pt x="1633" y="38"/>
                  </a:lnTo>
                  <a:lnTo>
                    <a:pt x="1643" y="38"/>
                  </a:lnTo>
                  <a:lnTo>
                    <a:pt x="1654" y="39"/>
                  </a:lnTo>
                  <a:lnTo>
                    <a:pt x="1661" y="39"/>
                  </a:lnTo>
                  <a:lnTo>
                    <a:pt x="1669" y="38"/>
                  </a:lnTo>
                  <a:lnTo>
                    <a:pt x="1677" y="37"/>
                  </a:lnTo>
                  <a:lnTo>
                    <a:pt x="1684" y="36"/>
                  </a:lnTo>
                  <a:lnTo>
                    <a:pt x="1692" y="34"/>
                  </a:lnTo>
                  <a:lnTo>
                    <a:pt x="1700" y="32"/>
                  </a:lnTo>
                  <a:lnTo>
                    <a:pt x="1708" y="31"/>
                  </a:lnTo>
                  <a:lnTo>
                    <a:pt x="1716" y="28"/>
                  </a:lnTo>
                  <a:lnTo>
                    <a:pt x="1724" y="26"/>
                  </a:lnTo>
                  <a:lnTo>
                    <a:pt x="1732" y="23"/>
                  </a:lnTo>
                  <a:lnTo>
                    <a:pt x="1739" y="21"/>
                  </a:lnTo>
                  <a:lnTo>
                    <a:pt x="1747" y="19"/>
                  </a:lnTo>
                  <a:lnTo>
                    <a:pt x="1755" y="17"/>
                  </a:lnTo>
                  <a:lnTo>
                    <a:pt x="1762" y="14"/>
                  </a:lnTo>
                  <a:lnTo>
                    <a:pt x="1768" y="12"/>
                  </a:lnTo>
                  <a:lnTo>
                    <a:pt x="1776" y="9"/>
                  </a:lnTo>
                  <a:lnTo>
                    <a:pt x="1782" y="8"/>
                  </a:lnTo>
                  <a:lnTo>
                    <a:pt x="1788" y="6"/>
                  </a:lnTo>
                  <a:lnTo>
                    <a:pt x="1794" y="5"/>
                  </a:lnTo>
                  <a:lnTo>
                    <a:pt x="1799" y="4"/>
                  </a:lnTo>
                  <a:lnTo>
                    <a:pt x="1804" y="3"/>
                  </a:lnTo>
                  <a:lnTo>
                    <a:pt x="1809" y="2"/>
                  </a:lnTo>
                  <a:lnTo>
                    <a:pt x="1814" y="1"/>
                  </a:lnTo>
                  <a:lnTo>
                    <a:pt x="1818" y="1"/>
                  </a:lnTo>
                  <a:lnTo>
                    <a:pt x="1828" y="2"/>
                  </a:lnTo>
                  <a:lnTo>
                    <a:pt x="1837" y="3"/>
                  </a:lnTo>
                  <a:lnTo>
                    <a:pt x="1846" y="5"/>
                  </a:lnTo>
                  <a:lnTo>
                    <a:pt x="1855" y="7"/>
                  </a:lnTo>
                  <a:lnTo>
                    <a:pt x="1865" y="10"/>
                  </a:lnTo>
                  <a:lnTo>
                    <a:pt x="1874" y="13"/>
                  </a:lnTo>
                  <a:lnTo>
                    <a:pt x="1883" y="17"/>
                  </a:lnTo>
                  <a:lnTo>
                    <a:pt x="1891" y="20"/>
                  </a:lnTo>
                  <a:lnTo>
                    <a:pt x="1901" y="23"/>
                  </a:lnTo>
                  <a:lnTo>
                    <a:pt x="1910" y="27"/>
                  </a:lnTo>
                  <a:lnTo>
                    <a:pt x="1919" y="30"/>
                  </a:lnTo>
                  <a:lnTo>
                    <a:pt x="1928" y="33"/>
                  </a:lnTo>
                  <a:lnTo>
                    <a:pt x="1939" y="35"/>
                  </a:lnTo>
                  <a:lnTo>
                    <a:pt x="1948" y="37"/>
                  </a:lnTo>
                  <a:lnTo>
                    <a:pt x="1958" y="38"/>
                  </a:lnTo>
                  <a:lnTo>
                    <a:pt x="1969" y="38"/>
                  </a:lnTo>
                  <a:lnTo>
                    <a:pt x="1980" y="38"/>
                  </a:lnTo>
                  <a:lnTo>
                    <a:pt x="1991" y="36"/>
                  </a:lnTo>
                  <a:lnTo>
                    <a:pt x="2002" y="35"/>
                  </a:lnTo>
                  <a:lnTo>
                    <a:pt x="2012" y="32"/>
                  </a:lnTo>
                  <a:lnTo>
                    <a:pt x="2023" y="29"/>
                  </a:lnTo>
                  <a:lnTo>
                    <a:pt x="2034" y="26"/>
                  </a:lnTo>
                  <a:lnTo>
                    <a:pt x="2045" y="23"/>
                  </a:lnTo>
                  <a:lnTo>
                    <a:pt x="2056" y="19"/>
                  </a:lnTo>
                  <a:lnTo>
                    <a:pt x="2066" y="16"/>
                  </a:lnTo>
                  <a:lnTo>
                    <a:pt x="2076" y="12"/>
                  </a:lnTo>
                  <a:lnTo>
                    <a:pt x="2086" y="9"/>
                  </a:lnTo>
                  <a:lnTo>
                    <a:pt x="2095" y="7"/>
                  </a:lnTo>
                  <a:lnTo>
                    <a:pt x="2104" y="4"/>
                  </a:lnTo>
                  <a:lnTo>
                    <a:pt x="2113" y="3"/>
                  </a:lnTo>
                  <a:lnTo>
                    <a:pt x="2121" y="1"/>
                  </a:lnTo>
                  <a:lnTo>
                    <a:pt x="2128" y="1"/>
                  </a:lnTo>
                  <a:lnTo>
                    <a:pt x="2138" y="1"/>
                  </a:lnTo>
                  <a:lnTo>
                    <a:pt x="2147" y="2"/>
                  </a:lnTo>
                  <a:lnTo>
                    <a:pt x="2156" y="4"/>
                  </a:lnTo>
                  <a:lnTo>
                    <a:pt x="2166" y="7"/>
                  </a:lnTo>
                  <a:lnTo>
                    <a:pt x="2174" y="9"/>
                  </a:lnTo>
                  <a:lnTo>
                    <a:pt x="2183" y="12"/>
                  </a:lnTo>
                  <a:lnTo>
                    <a:pt x="2193" y="16"/>
                  </a:lnTo>
                  <a:lnTo>
                    <a:pt x="2201" y="19"/>
                  </a:lnTo>
                  <a:lnTo>
                    <a:pt x="2210" y="22"/>
                  </a:lnTo>
                  <a:lnTo>
                    <a:pt x="2219" y="26"/>
                  </a:lnTo>
                  <a:lnTo>
                    <a:pt x="2229" y="29"/>
                  </a:lnTo>
                  <a:lnTo>
                    <a:pt x="2238" y="32"/>
                  </a:lnTo>
                  <a:lnTo>
                    <a:pt x="2247" y="34"/>
                  </a:lnTo>
                  <a:lnTo>
                    <a:pt x="2258" y="36"/>
                  </a:lnTo>
                  <a:lnTo>
                    <a:pt x="2268" y="37"/>
                  </a:lnTo>
                  <a:lnTo>
                    <a:pt x="2279" y="38"/>
                  </a:lnTo>
                  <a:lnTo>
                    <a:pt x="2290" y="37"/>
                  </a:lnTo>
                  <a:lnTo>
                    <a:pt x="2302" y="36"/>
                  </a:lnTo>
                  <a:lnTo>
                    <a:pt x="2315" y="34"/>
                  </a:lnTo>
                  <a:lnTo>
                    <a:pt x="2328" y="31"/>
                  </a:lnTo>
                  <a:lnTo>
                    <a:pt x="2340" y="27"/>
                  </a:lnTo>
                  <a:lnTo>
                    <a:pt x="2352" y="23"/>
                  </a:lnTo>
                  <a:lnTo>
                    <a:pt x="2365" y="19"/>
                  </a:lnTo>
                  <a:lnTo>
                    <a:pt x="2376" y="16"/>
                  </a:lnTo>
                  <a:lnTo>
                    <a:pt x="2386" y="13"/>
                  </a:lnTo>
                  <a:lnTo>
                    <a:pt x="2395" y="10"/>
                  </a:lnTo>
                  <a:lnTo>
                    <a:pt x="2405" y="7"/>
                  </a:lnTo>
                  <a:lnTo>
                    <a:pt x="2413" y="5"/>
                  </a:lnTo>
                  <a:lnTo>
                    <a:pt x="2421" y="3"/>
                  </a:lnTo>
                  <a:lnTo>
                    <a:pt x="2429" y="1"/>
                  </a:lnTo>
                  <a:lnTo>
                    <a:pt x="2437" y="1"/>
                  </a:lnTo>
                  <a:lnTo>
                    <a:pt x="2443" y="0"/>
                  </a:lnTo>
                  <a:lnTo>
                    <a:pt x="2442" y="19"/>
                  </a:lnTo>
                </a:path>
              </a:pathLst>
            </a:custGeom>
            <a:solidFill>
              <a:srgbClr val="AAFF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032" name="Picture 26" descr="j0186615"/>
          <p:cNvPicPr>
            <a:picLocks noChangeAspect="1" noChangeArrowheads="1" noCrop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36525"/>
            <a:ext cx="103505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28" descr="Logo_IDSD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75" y="147638"/>
            <a:ext cx="110807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ransition spd="med">
    <p:split orient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4781550"/>
            <a:ext cx="7192963" cy="1263650"/>
          </a:xfrm>
        </p:spPr>
        <p:txBody>
          <a:bodyPr/>
          <a:lstStyle/>
          <a:p>
            <a:pPr algn="r" eaLnBrk="1" hangingPunct="1">
              <a:defRPr/>
            </a:pPr>
            <a:r>
              <a:rPr lang="uk-UA" sz="1600" i="1" dirty="0" err="1" smtClean="0">
                <a:solidFill>
                  <a:srgbClr val="0070C0"/>
                </a:solidFill>
                <a:ea typeface="ＭＳ Ｐゴシック" charset="-128"/>
              </a:rPr>
              <a:t>Лібанова</a:t>
            </a:r>
            <a:r>
              <a:rPr lang="uk-UA" sz="1600" i="1" dirty="0" smtClean="0">
                <a:solidFill>
                  <a:srgbClr val="0070C0"/>
                </a:solidFill>
                <a:ea typeface="ＭＳ Ｐゴシック" charset="-128"/>
              </a:rPr>
              <a:t> Е.М., </a:t>
            </a:r>
            <a:r>
              <a:rPr lang="uk-UA" sz="1600" i="1" dirty="0" err="1" smtClean="0">
                <a:solidFill>
                  <a:srgbClr val="0070C0"/>
                </a:solidFill>
                <a:ea typeface="ＭＳ Ｐゴシック" charset="-128"/>
              </a:rPr>
              <a:t>акакдемік</a:t>
            </a:r>
            <a:r>
              <a:rPr lang="uk-UA" sz="1600" i="1" dirty="0" smtClean="0">
                <a:solidFill>
                  <a:srgbClr val="0070C0"/>
                </a:solidFill>
                <a:ea typeface="ＭＳ Ｐゴシック" charset="-128"/>
              </a:rPr>
              <a:t> НАН України</a:t>
            </a:r>
          </a:p>
          <a:p>
            <a:pPr algn="r" eaLnBrk="1" hangingPunct="1">
              <a:defRPr/>
            </a:pPr>
            <a:r>
              <a:rPr lang="ru-RU" sz="1600" i="1" dirty="0" smtClean="0">
                <a:solidFill>
                  <a:srgbClr val="0070C0"/>
                </a:solidFill>
                <a:ea typeface="ＭＳ Ｐゴシック" charset="-128"/>
              </a:rPr>
              <a:t>д</a:t>
            </a:r>
            <a:r>
              <a:rPr lang="uk-UA" sz="1600" i="1" dirty="0" err="1" smtClean="0">
                <a:solidFill>
                  <a:srgbClr val="0070C0"/>
                </a:solidFill>
                <a:ea typeface="ＭＳ Ｐゴシック" charset="-128"/>
              </a:rPr>
              <a:t>ир-р</a:t>
            </a:r>
            <a:r>
              <a:rPr lang="uk-UA" sz="1600" i="1" dirty="0" smtClean="0">
                <a:solidFill>
                  <a:srgbClr val="0070C0"/>
                </a:solidFill>
                <a:ea typeface="ＭＳ Ｐゴシック" charset="-128"/>
              </a:rPr>
              <a:t> Інституту демографії</a:t>
            </a:r>
          </a:p>
          <a:p>
            <a:pPr algn="r" eaLnBrk="1" hangingPunct="1">
              <a:defRPr/>
            </a:pPr>
            <a:r>
              <a:rPr lang="uk-UA" sz="1600" i="1" dirty="0" smtClean="0">
                <a:solidFill>
                  <a:srgbClr val="0070C0"/>
                </a:solidFill>
                <a:ea typeface="ＭＳ Ｐゴシック" charset="-128"/>
              </a:rPr>
              <a:t>та соціальних досліджень</a:t>
            </a:r>
          </a:p>
          <a:p>
            <a:pPr algn="r" eaLnBrk="1" hangingPunct="1">
              <a:defRPr/>
            </a:pPr>
            <a:r>
              <a:rPr lang="uk-UA" sz="1600" i="1" dirty="0" smtClean="0">
                <a:solidFill>
                  <a:srgbClr val="0070C0"/>
                </a:solidFill>
                <a:ea typeface="ＭＳ Ｐゴシック" charset="-128"/>
              </a:rPr>
              <a:t>імені М.В.</a:t>
            </a:r>
            <a:r>
              <a:rPr lang="uk-UA" sz="1600" i="1" dirty="0" err="1" smtClean="0">
                <a:solidFill>
                  <a:srgbClr val="0070C0"/>
                </a:solidFill>
                <a:ea typeface="ＭＳ Ｐゴシック" charset="-128"/>
              </a:rPr>
              <a:t>Птухи</a:t>
            </a:r>
            <a:r>
              <a:rPr lang="uk-UA" sz="1600" i="1" dirty="0" smtClean="0">
                <a:solidFill>
                  <a:srgbClr val="0070C0"/>
                </a:solidFill>
                <a:ea typeface="ＭＳ Ｐゴシック" charset="-128"/>
              </a:rPr>
              <a:t> НАН України</a:t>
            </a:r>
            <a:endParaRPr lang="ru-RU" sz="1600" i="1" dirty="0" smtClean="0">
              <a:solidFill>
                <a:srgbClr val="0070C0"/>
              </a:solidFill>
              <a:ea typeface="ＭＳ Ｐゴシック" charset="-128"/>
            </a:endParaRP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1066800" y="0"/>
            <a:ext cx="76200" cy="6858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uk-UA" altLang="ru-RU" sz="1800"/>
          </a:p>
        </p:txBody>
      </p:sp>
      <p:sp>
        <p:nvSpPr>
          <p:cNvPr id="338949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1187450" y="1700213"/>
            <a:ext cx="7772400" cy="1993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uk-UA" sz="2000" i="1" dirty="0" smtClean="0">
                <a:solidFill>
                  <a:srgbClr val="0070C0"/>
                </a:solidFill>
              </a:rPr>
              <a:t>СОЦІАЛЬНА СПРАВЕДЛИВІСТЬ:</a:t>
            </a:r>
            <a:br>
              <a:rPr lang="uk-UA" sz="2000" i="1" dirty="0" smtClean="0">
                <a:solidFill>
                  <a:srgbClr val="0070C0"/>
                </a:solidFill>
              </a:rPr>
            </a:br>
            <a:r>
              <a:rPr lang="uk-UA" sz="2000" i="1" dirty="0" smtClean="0">
                <a:solidFill>
                  <a:srgbClr val="0070C0"/>
                </a:solidFill>
              </a:rPr>
              <a:t>ЧИ Є ВОНА В СУЧАСНІЙ УКРАЇНІ?</a:t>
            </a:r>
            <a:endParaRPr lang="ru-RU" sz="20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2627313"/>
            <a:ext cx="8229600" cy="1143000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Чинники монетарної нерівності населення України</a:t>
            </a:r>
            <a:endParaRPr lang="ru-RU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822750"/>
      </p:ext>
    </p:extLst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75" y="552450"/>
            <a:ext cx="6734176" cy="865188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Внесок оплати праці у нерівність населення України за доходами, %</a:t>
            </a:r>
            <a:endParaRPr lang="ru-RU" sz="2400" i="1" dirty="0">
              <a:solidFill>
                <a:srgbClr val="0070C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62037126"/>
              </p:ext>
            </p:extLst>
          </p:nvPr>
        </p:nvGraphicFramePr>
        <p:xfrm>
          <a:off x="533400" y="1438275"/>
          <a:ext cx="8286750" cy="5010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029337"/>
      </p:ext>
    </p:extLst>
  </p:cSld>
  <p:clrMapOvr>
    <a:masterClrMapping/>
  </p:clrMapOvr>
  <p:transition spd="med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4425" y="676274"/>
            <a:ext cx="6829426" cy="741363"/>
          </a:xfrm>
        </p:spPr>
        <p:txBody>
          <a:bodyPr/>
          <a:lstStyle/>
          <a:p>
            <a:r>
              <a:rPr lang="uk-UA" sz="2000" i="1" dirty="0" smtClean="0">
                <a:solidFill>
                  <a:srgbClr val="0070C0"/>
                </a:solidFill>
              </a:rPr>
              <a:t>Диференціація заробітної плати за рівнем освіти, </a:t>
            </a:r>
            <a:br>
              <a:rPr lang="uk-UA" sz="2000" i="1" dirty="0" smtClean="0">
                <a:solidFill>
                  <a:srgbClr val="0070C0"/>
                </a:solidFill>
              </a:rPr>
            </a:br>
            <a:r>
              <a:rPr lang="uk-UA" sz="2000" i="1" dirty="0" smtClean="0">
                <a:solidFill>
                  <a:srgbClr val="0070C0"/>
                </a:solidFill>
              </a:rPr>
              <a:t>% середньої по країні, 2013</a:t>
            </a:r>
            <a:endParaRPr lang="ru-RU" sz="2000" i="1" dirty="0">
              <a:solidFill>
                <a:srgbClr val="0070C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349144800"/>
              </p:ext>
            </p:extLst>
          </p:nvPr>
        </p:nvGraphicFramePr>
        <p:xfrm>
          <a:off x="419101" y="1552576"/>
          <a:ext cx="8172450" cy="4714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5925161"/>
      </p:ext>
    </p:extLst>
  </p:cSld>
  <p:clrMapOvr>
    <a:masterClrMapping/>
  </p:clrMapOvr>
  <p:transition spd="med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695324"/>
            <a:ext cx="6829425" cy="1066801"/>
          </a:xfrm>
        </p:spPr>
        <p:txBody>
          <a:bodyPr/>
          <a:lstStyle/>
          <a:p>
            <a:r>
              <a:rPr lang="uk-UA" sz="2000" i="1" dirty="0" smtClean="0">
                <a:solidFill>
                  <a:srgbClr val="0070C0"/>
                </a:solidFill>
              </a:rPr>
              <a:t>Диференціація заробітної плати за розміром підприємства, </a:t>
            </a:r>
            <a:br>
              <a:rPr lang="uk-UA" sz="2000" i="1" dirty="0" smtClean="0">
                <a:solidFill>
                  <a:srgbClr val="0070C0"/>
                </a:solidFill>
              </a:rPr>
            </a:br>
            <a:r>
              <a:rPr lang="uk-UA" sz="2000" i="1" dirty="0" smtClean="0">
                <a:solidFill>
                  <a:srgbClr val="0070C0"/>
                </a:solidFill>
              </a:rPr>
              <a:t>% середньої по країні, в середньому за 2010-2013</a:t>
            </a:r>
            <a:endParaRPr lang="ru-RU" sz="2000" i="1" dirty="0">
              <a:solidFill>
                <a:srgbClr val="0070C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86096812"/>
              </p:ext>
            </p:extLst>
          </p:nvPr>
        </p:nvGraphicFramePr>
        <p:xfrm>
          <a:off x="838200" y="1826894"/>
          <a:ext cx="8222673" cy="480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6292189"/>
      </p:ext>
    </p:extLst>
  </p:cSld>
  <p:clrMapOvr>
    <a:masterClrMapping/>
  </p:clrMapOvr>
  <p:transition spd="med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561974"/>
            <a:ext cx="6762750" cy="855663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Внесок пенсій у нерівність населення України за доходами, %</a:t>
            </a:r>
            <a:endParaRPr lang="ru-RU" sz="2400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831270913"/>
              </p:ext>
            </p:extLst>
          </p:nvPr>
        </p:nvGraphicFramePr>
        <p:xfrm>
          <a:off x="933450" y="1295400"/>
          <a:ext cx="7867650" cy="523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7340598"/>
      </p:ext>
    </p:extLst>
  </p:cSld>
  <p:clrMapOvr>
    <a:masterClrMapping/>
  </p:clrMapOvr>
  <p:transition spd="med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885824"/>
            <a:ext cx="6762750" cy="703263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Внесок доходів від підприємництва та власності у нерівність населення України за доходами, %</a:t>
            </a:r>
            <a:endParaRPr lang="ru-RU" sz="2400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539820748"/>
              </p:ext>
            </p:extLst>
          </p:nvPr>
        </p:nvGraphicFramePr>
        <p:xfrm>
          <a:off x="228600" y="1590675"/>
          <a:ext cx="870585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190392"/>
      </p:ext>
    </p:extLst>
  </p:cSld>
  <p:clrMapOvr>
    <a:masterClrMapping/>
  </p:clrMapOvr>
  <p:transition spd="med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28900"/>
            <a:ext cx="8229600" cy="914400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Оцінка ефективності державної політики перерозподілу доходів</a:t>
            </a:r>
            <a:endParaRPr lang="ru-RU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62312"/>
      </p:ext>
    </p:extLst>
  </p:cSld>
  <p:clrMapOvr>
    <a:masterClrMapping/>
  </p:clrMapOvr>
  <p:transition spd="med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49" y="676274"/>
            <a:ext cx="7058025" cy="741363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Розподіл загальної суми прибуткового податку з населення між окремими групами, %</a:t>
            </a:r>
            <a:endParaRPr lang="ru-RU" sz="2400" i="1" dirty="0">
              <a:solidFill>
                <a:srgbClr val="0070C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97271636"/>
              </p:ext>
            </p:extLst>
          </p:nvPr>
        </p:nvGraphicFramePr>
        <p:xfrm>
          <a:off x="561975" y="1457325"/>
          <a:ext cx="8115300" cy="503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148964"/>
      </p:ext>
    </p:extLst>
  </p:cSld>
  <p:clrMapOvr>
    <a:masterClrMapping/>
  </p:clrMapOvr>
  <p:transition spd="med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733425"/>
            <a:ext cx="6844393" cy="684212"/>
          </a:xfrm>
        </p:spPr>
        <p:txBody>
          <a:bodyPr/>
          <a:lstStyle/>
          <a:p>
            <a:r>
              <a:rPr lang="uk-UA" sz="2000" i="1" dirty="0" smtClean="0">
                <a:solidFill>
                  <a:srgbClr val="0070C0"/>
                </a:solidFill>
              </a:rPr>
              <a:t>Розподіл загальної суми вартості використаних пільг між </a:t>
            </a:r>
            <a:r>
              <a:rPr lang="uk-UA" sz="2000" i="1" dirty="0" err="1" smtClean="0">
                <a:solidFill>
                  <a:srgbClr val="0070C0"/>
                </a:solidFill>
              </a:rPr>
              <a:t>децильними</a:t>
            </a:r>
            <a:r>
              <a:rPr lang="uk-UA" sz="2000" i="1" dirty="0" smtClean="0">
                <a:solidFill>
                  <a:srgbClr val="0070C0"/>
                </a:solidFill>
              </a:rPr>
              <a:t> групами населення України, %, 2013</a:t>
            </a:r>
            <a:endParaRPr lang="ru-RU" sz="2000" i="1" dirty="0">
              <a:solidFill>
                <a:srgbClr val="0070C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835234422"/>
              </p:ext>
            </p:extLst>
          </p:nvPr>
        </p:nvGraphicFramePr>
        <p:xfrm>
          <a:off x="657226" y="1933575"/>
          <a:ext cx="7981950" cy="442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618662"/>
      </p:ext>
    </p:extLst>
  </p:cSld>
  <p:clrMapOvr>
    <a:masterClrMapping/>
  </p:clrMapOvr>
  <p:transition spd="med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685800"/>
            <a:ext cx="6772275" cy="731838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Оцінка українцями головних чинників успіху, % опитаних</a:t>
            </a:r>
            <a:endParaRPr lang="ru-RU" sz="2400" i="1" dirty="0">
              <a:solidFill>
                <a:srgbClr val="0070C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879664"/>
              </p:ext>
            </p:extLst>
          </p:nvPr>
        </p:nvGraphicFramePr>
        <p:xfrm>
          <a:off x="361949" y="1647828"/>
          <a:ext cx="8153401" cy="41147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05562"/>
                <a:gridCol w="1600160"/>
                <a:gridCol w="2647679"/>
              </a:tblGrid>
              <a:tr h="5878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В Україні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В розвинутих країнах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78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Впливові родичі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51,1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12,9   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78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Здатність обходити закон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33,1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5,4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78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Інтелект, здібності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30,3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0000"/>
                          </a:solidFill>
                          <a:effectLst/>
                        </a:rPr>
                        <a:t>56,4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78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Гарна освіта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25,8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49,3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878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Вміння розпоряджатися грошима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14,4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23,9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78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Гарне здоров'я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27,6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23,1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74807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4410"/>
            <a:ext cx="8229600" cy="48317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i="1" dirty="0">
                <a:solidFill>
                  <a:srgbClr val="0070C0"/>
                </a:solidFill>
              </a:rPr>
              <a:t>«</a:t>
            </a:r>
            <a:r>
              <a:rPr lang="ru-RU" sz="2400" i="1" dirty="0" err="1">
                <a:solidFill>
                  <a:srgbClr val="0070C0"/>
                </a:solidFill>
              </a:rPr>
              <a:t>Соціальна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справедливість</a:t>
            </a:r>
            <a:r>
              <a:rPr lang="ru-RU" sz="2400" i="1" dirty="0">
                <a:solidFill>
                  <a:srgbClr val="0070C0"/>
                </a:solidFill>
              </a:rPr>
              <a:t>» є </a:t>
            </a:r>
            <a:r>
              <a:rPr lang="ru-RU" sz="2400" i="1" dirty="0" err="1">
                <a:solidFill>
                  <a:srgbClr val="0070C0"/>
                </a:solidFill>
              </a:rPr>
              <a:t>найважливішим</a:t>
            </a:r>
            <a:r>
              <a:rPr lang="ru-RU" sz="2400" i="1" dirty="0">
                <a:solidFill>
                  <a:srgbClr val="0070C0"/>
                </a:solidFill>
              </a:rPr>
              <a:t> принципом </a:t>
            </a:r>
            <a:r>
              <a:rPr lang="ru-RU" sz="2400" i="1" dirty="0" err="1" smtClean="0">
                <a:solidFill>
                  <a:srgbClr val="0070C0"/>
                </a:solidFill>
              </a:rPr>
              <a:t>організації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суспільства</a:t>
            </a:r>
            <a:endParaRPr lang="ru-RU" sz="2400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4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400" i="1" dirty="0" smtClean="0">
                <a:solidFill>
                  <a:srgbClr val="0070C0"/>
                </a:solidFill>
              </a:rPr>
              <a:t>Реалізується </a:t>
            </a:r>
            <a:r>
              <a:rPr lang="ru-RU" sz="2400" i="1" dirty="0" smtClean="0">
                <a:solidFill>
                  <a:srgbClr val="0070C0"/>
                </a:solidFill>
              </a:rPr>
              <a:t>в </a:t>
            </a:r>
            <a:r>
              <a:rPr lang="ru-RU" sz="2400" i="1" dirty="0">
                <a:solidFill>
                  <a:srgbClr val="0070C0"/>
                </a:solidFill>
              </a:rPr>
              <a:t>морально-</a:t>
            </a:r>
            <a:r>
              <a:rPr lang="ru-RU" sz="2400" i="1" dirty="0" err="1">
                <a:solidFill>
                  <a:srgbClr val="0070C0"/>
                </a:solidFill>
              </a:rPr>
              <a:t>ціннісному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контексті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повсякденного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буття</a:t>
            </a:r>
            <a:r>
              <a:rPr lang="ru-RU" sz="2400" i="1" dirty="0" smtClean="0">
                <a:solidFill>
                  <a:srgbClr val="0070C0"/>
                </a:solidFill>
              </a:rPr>
              <a:t> – з одного боку і в </a:t>
            </a:r>
            <a:r>
              <a:rPr lang="ru-RU" sz="2400" i="1" dirty="0" err="1" smtClean="0">
                <a:solidFill>
                  <a:srgbClr val="0070C0"/>
                </a:solidFill>
              </a:rPr>
              <a:t>загальноприйнятих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правових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</a:rPr>
              <a:t>нормах – з другого</a:t>
            </a:r>
            <a:endParaRPr lang="ru-RU" sz="2400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i="1" dirty="0" err="1" smtClean="0">
                <a:solidFill>
                  <a:srgbClr val="0070C0"/>
                </a:solidFill>
              </a:rPr>
              <a:t>Зазначені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норми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втілюються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передусім</a:t>
            </a:r>
            <a:r>
              <a:rPr lang="ru-RU" sz="2400" i="1" dirty="0">
                <a:solidFill>
                  <a:srgbClr val="0070C0"/>
                </a:solidFill>
              </a:rPr>
              <a:t> у </a:t>
            </a:r>
            <a:r>
              <a:rPr lang="ru-RU" sz="2400" i="1" dirty="0" err="1">
                <a:solidFill>
                  <a:srgbClr val="0070C0"/>
                </a:solidFill>
              </a:rPr>
              <a:t>соціальних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зобов’язаннях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держави</a:t>
            </a:r>
            <a:r>
              <a:rPr lang="ru-RU" sz="2400" i="1" dirty="0">
                <a:solidFill>
                  <a:srgbClr val="0070C0"/>
                </a:solidFill>
              </a:rPr>
              <a:t>, </a:t>
            </a:r>
            <a:r>
              <a:rPr lang="ru-RU" sz="2400" i="1" dirty="0" err="1">
                <a:solidFill>
                  <a:srgbClr val="0070C0"/>
                </a:solidFill>
              </a:rPr>
              <a:t>формуючи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>
                <a:solidFill>
                  <a:srgbClr val="0070C0"/>
                </a:solidFill>
              </a:rPr>
              <a:t>відповідно</a:t>
            </a:r>
            <a:r>
              <a:rPr lang="ru-RU" sz="2400" i="1" dirty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правову</a:t>
            </a:r>
            <a:r>
              <a:rPr lang="ru-RU" sz="2400" i="1" dirty="0" smtClean="0">
                <a:solidFill>
                  <a:srgbClr val="0070C0"/>
                </a:solidFill>
              </a:rPr>
              <a:t> і </a:t>
            </a:r>
            <a:r>
              <a:rPr lang="ru-RU" sz="2400" i="1" dirty="0" err="1" smtClean="0">
                <a:solidFill>
                  <a:srgbClr val="0070C0"/>
                </a:solidFill>
              </a:rPr>
              <a:t>соціальну</a:t>
            </a:r>
            <a:r>
              <a:rPr lang="ru-RU" sz="2400" i="1" dirty="0" smtClean="0">
                <a:solidFill>
                  <a:srgbClr val="0070C0"/>
                </a:solidFill>
              </a:rPr>
              <a:t> державу</a:t>
            </a:r>
            <a:endParaRPr lang="ru-RU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2060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846138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Висновки 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025" y="1228726"/>
            <a:ext cx="8829675" cy="48974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Рушійна сила формування нерівності – різниця в доступі до економічних ресурсів, зокрема до об'єктів приватизації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Сучасне українське суспільство є не просто глибоко розшарованим, а поляризованим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Нерівність за доходами визначає відмінності у доступі до основних суспільних благ та можливостей розвитку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Основні чинники нерівності за доходами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1800" dirty="0" smtClean="0"/>
              <a:t>Заробітна плата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uk-UA" sz="1800" dirty="0" smtClean="0"/>
              <a:t>Освіта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uk-UA" sz="1800" dirty="0" smtClean="0"/>
              <a:t>Галузева приналежність підприємства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uk-UA" sz="1800" dirty="0" smtClean="0"/>
              <a:t>Розмір підприємства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1800" dirty="0" smtClean="0"/>
              <a:t>Пенсія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1800" dirty="0" smtClean="0"/>
              <a:t>Доходи від підприємництва та власності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Державна політика перерозподілу доходів не тільки не забезпечує зменшення нерівності, а навпаки сприяє її підвищенню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Відсутність соціальних ліфтів створює передумови кастової структури</a:t>
            </a:r>
            <a:r>
              <a:rPr lang="uk-UA" sz="2000" dirty="0" smtClean="0"/>
              <a:t>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1993549"/>
      </p:ext>
    </p:extLst>
  </p:cSld>
  <p:clrMapOvr>
    <a:masterClrMapping/>
  </p:clrMapOvr>
  <p:transition spd="med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318162"/>
            <a:ext cx="8704613" cy="480800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200" i="1" dirty="0" smtClean="0">
                <a:solidFill>
                  <a:srgbClr val="0070C0"/>
                </a:solidFill>
              </a:rPr>
              <a:t>Ст.1 Конституції визначає Україну суверенною і незалежною,  демократичною, соціальною, правовою державою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200" i="1" dirty="0" smtClean="0">
                <a:solidFill>
                  <a:srgbClr val="0070C0"/>
                </a:solidFill>
              </a:rPr>
              <a:t>У контексті саме «соціальної держави» це означає численні (кілька сотень) різноманітні соціальні зобов’язання:</a:t>
            </a:r>
          </a:p>
          <a:p>
            <a:pPr marL="857250" lvl="1" indent="-457200">
              <a:buFont typeface="+mj-lt"/>
              <a:buAutoNum type="arabicParenR"/>
            </a:pPr>
            <a:r>
              <a:rPr lang="uk-UA" sz="2200" i="1" dirty="0" smtClean="0">
                <a:solidFill>
                  <a:srgbClr val="0070C0"/>
                </a:solidFill>
              </a:rPr>
              <a:t>забезпечення відтворення особистості, працівника і громадянина</a:t>
            </a:r>
          </a:p>
          <a:p>
            <a:pPr marL="857250" lvl="1" indent="-457200">
              <a:buFont typeface="+mj-lt"/>
              <a:buAutoNum type="arabicParenR"/>
            </a:pPr>
            <a:r>
              <a:rPr lang="uk-UA" sz="2200" i="1" dirty="0" smtClean="0">
                <a:solidFill>
                  <a:srgbClr val="0070C0"/>
                </a:solidFill>
              </a:rPr>
              <a:t>гарантії забезпечення економічної самодостатності громадянина</a:t>
            </a:r>
          </a:p>
          <a:p>
            <a:pPr marL="857250" lvl="1" indent="-457200">
              <a:buFont typeface="+mj-lt"/>
              <a:buAutoNum type="arabicParenR"/>
            </a:pPr>
            <a:r>
              <a:rPr lang="uk-UA" sz="2200" i="1" dirty="0" smtClean="0">
                <a:solidFill>
                  <a:srgbClr val="0070C0"/>
                </a:solidFill>
              </a:rPr>
              <a:t>державний захист непрацездатних</a:t>
            </a:r>
          </a:p>
          <a:p>
            <a:pPr marL="857250" lvl="1" indent="-457200">
              <a:buFont typeface="+mj-lt"/>
              <a:buAutoNum type="arabicParenR"/>
            </a:pPr>
            <a:r>
              <a:rPr lang="uk-UA" sz="2200" i="1" dirty="0" smtClean="0">
                <a:solidFill>
                  <a:srgbClr val="0070C0"/>
                </a:solidFill>
              </a:rPr>
              <a:t>привілеї, пов'язані із заслугами перед суспільством</a:t>
            </a:r>
          </a:p>
          <a:p>
            <a:pPr marL="857250" lvl="1" indent="-457200">
              <a:buFont typeface="+mj-lt"/>
              <a:buAutoNum type="arabicParenR"/>
            </a:pPr>
            <a:r>
              <a:rPr lang="uk-UA" sz="2200" i="1" dirty="0" smtClean="0">
                <a:solidFill>
                  <a:srgbClr val="0070C0"/>
                </a:solidFill>
              </a:rPr>
              <a:t>компенсації за нанесену шкоду</a:t>
            </a:r>
          </a:p>
          <a:p>
            <a:pPr marL="857250" lvl="1" indent="-457200">
              <a:buFont typeface="+mj-lt"/>
              <a:buAutoNum type="arabicParenR"/>
            </a:pPr>
            <a:r>
              <a:rPr lang="uk-UA" sz="2200" i="1" dirty="0" smtClean="0">
                <a:solidFill>
                  <a:srgbClr val="0070C0"/>
                </a:solidFill>
              </a:rPr>
              <a:t>пряме та опосередковане регулювання нерівності </a:t>
            </a:r>
            <a:r>
              <a:rPr lang="uk-UA" sz="1600" i="1" dirty="0" smtClean="0">
                <a:solidFill>
                  <a:srgbClr val="0070C0"/>
                </a:solidFill>
              </a:rPr>
              <a:t> </a:t>
            </a:r>
            <a:endParaRPr lang="uk-UA" sz="1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50917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400" i="1" dirty="0" smtClean="0">
                <a:solidFill>
                  <a:srgbClr val="0070C0"/>
                </a:solidFill>
              </a:rPr>
              <a:t>Альтернативою соціальної справедливості є соціальна нерівність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400" i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i="1" dirty="0" err="1" smtClean="0">
                <a:solidFill>
                  <a:srgbClr val="0070C0"/>
                </a:solidFill>
              </a:rPr>
              <a:t>Соціальна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нерівність</a:t>
            </a:r>
            <a:r>
              <a:rPr lang="ru-RU" sz="2400" i="1" dirty="0" smtClean="0">
                <a:solidFill>
                  <a:srgbClr val="0070C0"/>
                </a:solidFill>
              </a:rPr>
              <a:t> – форма </a:t>
            </a:r>
            <a:r>
              <a:rPr lang="ru-RU" sz="2400" i="1" dirty="0" err="1" smtClean="0">
                <a:solidFill>
                  <a:srgbClr val="0070C0"/>
                </a:solidFill>
              </a:rPr>
              <a:t>соціальної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диференціації</a:t>
            </a:r>
            <a:r>
              <a:rPr lang="ru-RU" sz="2400" i="1" dirty="0" smtClean="0">
                <a:solidFill>
                  <a:srgbClr val="0070C0"/>
                </a:solidFill>
              </a:rPr>
              <a:t>, за </a:t>
            </a:r>
            <a:r>
              <a:rPr lang="ru-RU" sz="2400" i="1" dirty="0" err="1" smtClean="0">
                <a:solidFill>
                  <a:srgbClr val="0070C0"/>
                </a:solidFill>
              </a:rPr>
              <a:t>якої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окремі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індивіди</a:t>
            </a:r>
            <a:r>
              <a:rPr lang="ru-RU" sz="2400" i="1" dirty="0" smtClean="0">
                <a:solidFill>
                  <a:srgbClr val="0070C0"/>
                </a:solidFill>
              </a:rPr>
              <a:t>, </a:t>
            </a:r>
            <a:r>
              <a:rPr lang="ru-RU" sz="2400" i="1" dirty="0" err="1" smtClean="0">
                <a:solidFill>
                  <a:srgbClr val="0070C0"/>
                </a:solidFill>
              </a:rPr>
              <a:t>соціальні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групи</a:t>
            </a:r>
            <a:r>
              <a:rPr lang="ru-RU" sz="2400" i="1" dirty="0" smtClean="0">
                <a:solidFill>
                  <a:srgbClr val="0070C0"/>
                </a:solidFill>
              </a:rPr>
              <a:t>, </a:t>
            </a:r>
            <a:r>
              <a:rPr lang="ru-RU" sz="2400" i="1" dirty="0" err="1" smtClean="0">
                <a:solidFill>
                  <a:srgbClr val="0070C0"/>
                </a:solidFill>
              </a:rPr>
              <a:t>верстви</a:t>
            </a:r>
            <a:r>
              <a:rPr lang="ru-RU" sz="2400" i="1" dirty="0" smtClean="0">
                <a:solidFill>
                  <a:srgbClr val="0070C0"/>
                </a:solidFill>
              </a:rPr>
              <a:t>, </a:t>
            </a:r>
            <a:r>
              <a:rPr lang="ru-RU" sz="2400" i="1" dirty="0" err="1" smtClean="0">
                <a:solidFill>
                  <a:srgbClr val="0070C0"/>
                </a:solidFill>
              </a:rPr>
              <a:t>класи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знаходяться</a:t>
            </a:r>
            <a:r>
              <a:rPr lang="ru-RU" sz="2400" i="1" dirty="0" smtClean="0">
                <a:solidFill>
                  <a:srgbClr val="0070C0"/>
                </a:solidFill>
              </a:rPr>
              <a:t> на </a:t>
            </a:r>
            <a:r>
              <a:rPr lang="ru-RU" sz="2400" i="1" dirty="0" err="1" smtClean="0">
                <a:solidFill>
                  <a:srgbClr val="0070C0"/>
                </a:solidFill>
              </a:rPr>
              <a:t>різних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щаблях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вертикальної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соціальної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ієрархії</a:t>
            </a:r>
            <a:r>
              <a:rPr lang="ru-RU" sz="2400" i="1" dirty="0" smtClean="0">
                <a:solidFill>
                  <a:srgbClr val="0070C0"/>
                </a:solidFill>
              </a:rPr>
              <a:t> і </a:t>
            </a:r>
            <a:r>
              <a:rPr lang="ru-RU" sz="2400" i="1" dirty="0" err="1" smtClean="0">
                <a:solidFill>
                  <a:srgbClr val="0070C0"/>
                </a:solidFill>
              </a:rPr>
              <a:t>мають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різні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шанси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розвитку</a:t>
            </a:r>
            <a:r>
              <a:rPr lang="ru-RU" sz="2400" i="1" dirty="0" smtClean="0">
                <a:solidFill>
                  <a:srgbClr val="0070C0"/>
                </a:solidFill>
              </a:rPr>
              <a:t> і </a:t>
            </a:r>
            <a:r>
              <a:rPr lang="ru-RU" sz="2400" i="1" dirty="0" err="1" smtClean="0">
                <a:solidFill>
                  <a:srgbClr val="0070C0"/>
                </a:solidFill>
              </a:rPr>
              <a:t>різні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можливості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задоволення</a:t>
            </a:r>
            <a:r>
              <a:rPr lang="ru-RU" sz="2400" i="1" dirty="0" smtClean="0">
                <a:solidFill>
                  <a:srgbClr val="0070C0"/>
                </a:solidFill>
              </a:rPr>
              <a:t> потреб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i="1" dirty="0" err="1" smtClean="0">
                <a:solidFill>
                  <a:srgbClr val="0070C0"/>
                </a:solidFill>
              </a:rPr>
              <a:t>Соціальна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нерівність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може</a:t>
            </a:r>
            <a:r>
              <a:rPr lang="ru-RU" sz="2400" i="1" dirty="0" smtClean="0">
                <a:solidFill>
                  <a:srgbClr val="0070C0"/>
                </a:solidFill>
              </a:rPr>
              <a:t> бути </a:t>
            </a:r>
            <a:r>
              <a:rPr lang="ru-RU" sz="2400" i="1" dirty="0" err="1" smtClean="0">
                <a:solidFill>
                  <a:srgbClr val="0070C0"/>
                </a:solidFill>
              </a:rPr>
              <a:t>рухомою</a:t>
            </a:r>
            <a:r>
              <a:rPr lang="ru-RU" sz="2400" i="1" dirty="0" smtClean="0">
                <a:solidFill>
                  <a:srgbClr val="0070C0"/>
                </a:solidFill>
              </a:rPr>
              <a:t> і </a:t>
            </a:r>
            <a:r>
              <a:rPr lang="ru-RU" sz="2400" i="1" dirty="0" err="1" smtClean="0">
                <a:solidFill>
                  <a:srgbClr val="0070C0"/>
                </a:solidFill>
              </a:rPr>
              <a:t>застиглою</a:t>
            </a:r>
            <a:r>
              <a:rPr lang="ru-RU" sz="2400" i="1" dirty="0" smtClean="0">
                <a:solidFill>
                  <a:srgbClr val="0070C0"/>
                </a:solidFill>
              </a:rPr>
              <a:t> (кастовою)</a:t>
            </a:r>
          </a:p>
          <a:p>
            <a:pPr marL="0" indent="0">
              <a:buNone/>
            </a:pPr>
            <a:endParaRPr lang="ru-RU" sz="20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01313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57224"/>
            <a:ext cx="8229600" cy="760413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Аристотель (384-322 до н.е.) про </a:t>
            </a:r>
            <a:r>
              <a:rPr lang="uk-UA" sz="2400" i="1" dirty="0" smtClean="0">
                <a:solidFill>
                  <a:srgbClr val="0070C0"/>
                </a:solidFill>
              </a:rPr>
              <a:t>нерівність: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1857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/>
              <a:t>В </a:t>
            </a:r>
            <a:r>
              <a:rPr lang="ru-RU" sz="2000" dirty="0" err="1" smtClean="0"/>
              <a:t>усіх</a:t>
            </a:r>
            <a:r>
              <a:rPr lang="ru-RU" sz="2000" dirty="0" smtClean="0"/>
              <a:t> державах є три </a:t>
            </a:r>
            <a:r>
              <a:rPr lang="ru-RU" sz="2000" dirty="0" err="1" smtClean="0"/>
              <a:t>сукупності</a:t>
            </a:r>
            <a:r>
              <a:rPr lang="ru-RU" sz="2000" dirty="0" smtClean="0"/>
              <a:t>: </a:t>
            </a:r>
            <a:r>
              <a:rPr lang="ru-RU" sz="2000" dirty="0" err="1" smtClean="0"/>
              <a:t>багаті</a:t>
            </a:r>
            <a:r>
              <a:rPr lang="ru-RU" sz="2000" dirty="0" smtClean="0"/>
              <a:t>, </a:t>
            </a:r>
            <a:r>
              <a:rPr lang="ru-RU" sz="2000" dirty="0" err="1" smtClean="0"/>
              <a:t>бідні</a:t>
            </a:r>
            <a:r>
              <a:rPr lang="ru-RU" sz="2000" dirty="0" smtClean="0"/>
              <a:t> і </a:t>
            </a:r>
            <a:r>
              <a:rPr lang="ru-RU" sz="2000" dirty="0" err="1" smtClean="0"/>
              <a:t>середні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err="1" smtClean="0"/>
              <a:t>Саме</a:t>
            </a:r>
            <a:r>
              <a:rPr lang="ru-RU" sz="2000" dirty="0" smtClean="0"/>
              <a:t> члени </a:t>
            </a:r>
            <a:r>
              <a:rPr lang="ru-RU" sz="2000" dirty="0" err="1" smtClean="0"/>
              <a:t>останньої</a:t>
            </a:r>
            <a:r>
              <a:rPr lang="ru-RU" sz="2000" dirty="0" smtClean="0"/>
              <a:t> </a:t>
            </a:r>
            <a:r>
              <a:rPr lang="ru-RU" sz="2000" dirty="0" err="1" smtClean="0"/>
              <a:t>групи</a:t>
            </a:r>
            <a:r>
              <a:rPr lang="ru-RU" sz="2000" dirty="0" smtClean="0"/>
              <a:t>, на </a:t>
            </a:r>
            <a:r>
              <a:rPr lang="ru-RU" sz="2000" dirty="0" err="1" smtClean="0"/>
              <a:t>відміну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багатіїв</a:t>
            </a:r>
            <a:r>
              <a:rPr lang="ru-RU" sz="2000" dirty="0" smtClean="0"/>
              <a:t> та </a:t>
            </a:r>
            <a:r>
              <a:rPr lang="ru-RU" sz="2000" dirty="0" err="1" smtClean="0"/>
              <a:t>бідноти</a:t>
            </a:r>
            <a:r>
              <a:rPr lang="ru-RU" sz="2000" dirty="0" smtClean="0"/>
              <a:t>, </a:t>
            </a:r>
            <a:r>
              <a:rPr lang="ru-RU" sz="2000" dirty="0" err="1" smtClean="0"/>
              <a:t>готові</a:t>
            </a:r>
            <a:r>
              <a:rPr lang="ru-RU" sz="2000" dirty="0" smtClean="0"/>
              <a:t> </a:t>
            </a:r>
            <a:r>
              <a:rPr lang="ru-RU" sz="2000" dirty="0" err="1" smtClean="0"/>
              <a:t>слідувати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раціональним</a:t>
            </a:r>
            <a:r>
              <a:rPr lang="ru-RU" sz="2000" dirty="0" smtClean="0"/>
              <a:t> принципам, </a:t>
            </a:r>
            <a:r>
              <a:rPr lang="ru-RU" sz="2000" dirty="0" smtClean="0"/>
              <a:t>а з </a:t>
            </a:r>
            <a:r>
              <a:rPr lang="ru-RU" sz="2000" dirty="0" err="1" smtClean="0"/>
              <a:t>бідняків</a:t>
            </a:r>
            <a:r>
              <a:rPr lang="ru-RU" sz="2000" dirty="0" smtClean="0"/>
              <a:t> та </a:t>
            </a:r>
            <a:r>
              <a:rPr lang="ru-RU" sz="2000" dirty="0" err="1" smtClean="0"/>
              <a:t>багатіїв</a:t>
            </a:r>
            <a:r>
              <a:rPr lang="ru-RU" sz="2000" dirty="0" smtClean="0"/>
              <a:t> часто  </a:t>
            </a:r>
            <a:r>
              <a:rPr lang="ru-RU" sz="2000" dirty="0" err="1" smtClean="0"/>
              <a:t>виростають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злочинці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шахраї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err="1" smtClean="0"/>
              <a:t>Необхідно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допомагати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бідним</a:t>
            </a:r>
            <a:r>
              <a:rPr lang="ru-RU" sz="2000" dirty="0" smtClean="0"/>
              <a:t>, </a:t>
            </a:r>
            <a:r>
              <a:rPr lang="ru-RU" sz="2000" dirty="0" err="1" smtClean="0"/>
              <a:t>адже</a:t>
            </a:r>
            <a:r>
              <a:rPr lang="ru-RU" sz="2000" dirty="0" smtClean="0"/>
              <a:t> «</a:t>
            </a:r>
            <a:r>
              <a:rPr lang="ru-RU" sz="2000" dirty="0" err="1" smtClean="0"/>
              <a:t>бідність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породжує</a:t>
            </a:r>
            <a:r>
              <a:rPr lang="ru-RU" sz="2000" dirty="0" smtClean="0"/>
              <a:t> бунт і </a:t>
            </a:r>
            <a:r>
              <a:rPr lang="ru-RU" sz="2000" dirty="0" err="1" smtClean="0"/>
              <a:t>злочин</a:t>
            </a:r>
            <a:r>
              <a:rPr lang="ru-RU" sz="2000" dirty="0" smtClean="0"/>
              <a:t>», а там, де </a:t>
            </a:r>
            <a:r>
              <a:rPr lang="ru-RU" sz="2000" dirty="0" err="1" smtClean="0"/>
              <a:t>немає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класу</a:t>
            </a:r>
            <a:r>
              <a:rPr lang="ru-RU" sz="2000" dirty="0" smtClean="0"/>
              <a:t> і </a:t>
            </a:r>
            <a:r>
              <a:rPr lang="ru-RU" sz="2000" dirty="0" err="1" smtClean="0"/>
              <a:t>бідних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величезна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більшість</a:t>
            </a:r>
            <a:r>
              <a:rPr lang="ru-RU" sz="2000" dirty="0" smtClean="0"/>
              <a:t>, </a:t>
            </a:r>
            <a:r>
              <a:rPr lang="ru-RU" sz="2000" dirty="0" err="1" smtClean="0"/>
              <a:t>виникають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ускладнення</a:t>
            </a:r>
            <a:r>
              <a:rPr lang="ru-RU" sz="2000" dirty="0" smtClean="0"/>
              <a:t>, і держава </a:t>
            </a:r>
            <a:r>
              <a:rPr lang="ru-RU" sz="2000" dirty="0" err="1" smtClean="0"/>
              <a:t>приречена</a:t>
            </a:r>
            <a:r>
              <a:rPr lang="ru-RU" sz="2000" dirty="0" smtClean="0"/>
              <a:t> на </a:t>
            </a:r>
            <a:r>
              <a:rPr lang="ru-RU" sz="2000" dirty="0" err="1" smtClean="0"/>
              <a:t>загибель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err="1" smtClean="0"/>
              <a:t>Шкідливі</a:t>
            </a:r>
            <a:r>
              <a:rPr lang="ru-RU" sz="2000" dirty="0" smtClean="0"/>
              <a:t> як </a:t>
            </a:r>
            <a:r>
              <a:rPr lang="ru-RU" sz="2000" dirty="0" err="1" smtClean="0"/>
              <a:t>влада</a:t>
            </a:r>
            <a:r>
              <a:rPr lang="ru-RU" sz="2000" dirty="0" smtClean="0"/>
              <a:t> </a:t>
            </a:r>
            <a:r>
              <a:rPr lang="ru-RU" sz="2000" dirty="0" err="1" smtClean="0"/>
              <a:t>бідняків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позбавлених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власності</a:t>
            </a:r>
            <a:r>
              <a:rPr lang="ru-RU" sz="2000" dirty="0" smtClean="0"/>
              <a:t>, так і </a:t>
            </a:r>
            <a:r>
              <a:rPr lang="ru-RU" sz="2000" dirty="0" err="1" smtClean="0"/>
              <a:t>егоїстичне</a:t>
            </a:r>
            <a:r>
              <a:rPr lang="ru-RU" sz="2000" dirty="0" smtClean="0"/>
              <a:t> </a:t>
            </a:r>
            <a:r>
              <a:rPr lang="ru-RU" sz="2000" dirty="0" err="1" smtClean="0"/>
              <a:t>правління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багатої</a:t>
            </a:r>
            <a:r>
              <a:rPr lang="ru-RU" sz="2000" dirty="0" smtClean="0"/>
              <a:t> </a:t>
            </a:r>
            <a:r>
              <a:rPr lang="ru-RU" sz="2000" dirty="0" err="1" smtClean="0"/>
              <a:t>плутократії</a:t>
            </a:r>
            <a:r>
              <a:rPr lang="ru-RU" sz="2000" dirty="0" smtClean="0"/>
              <a:t> («</a:t>
            </a:r>
            <a:r>
              <a:rPr lang="ru-RU" sz="2000" dirty="0" err="1" smtClean="0"/>
              <a:t>олігархія</a:t>
            </a:r>
            <a:r>
              <a:rPr lang="ru-RU" sz="2000" dirty="0" smtClean="0"/>
              <a:t>») </a:t>
            </a:r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104401"/>
      </p:ext>
    </p:extLst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4424" y="600074"/>
            <a:ext cx="6800851" cy="817563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Суспільно-економічні наслідки нерівності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5600700" y="2943225"/>
            <a:ext cx="3371849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chemeClr val="tx1"/>
                </a:solidFill>
                <a:latin typeface="+mn-lt"/>
                <a:ea typeface="MS PGothic" charset="0"/>
                <a:cs typeface="MS PGothic" charset="0"/>
              </a:rPr>
              <a:t>Соціальна напруга, що загрожує конфліктами</a:t>
            </a:r>
            <a:endParaRPr lang="ru-RU" dirty="0">
              <a:solidFill>
                <a:schemeClr val="tx1"/>
              </a:solidFill>
              <a:latin typeface="+mn-lt"/>
              <a:ea typeface="MS PGothic" charset="0"/>
              <a:cs typeface="MS PGothic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819650" y="5762625"/>
            <a:ext cx="3181350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solidFill>
                  <a:schemeClr val="tx1"/>
                </a:solidFill>
                <a:ea typeface="MS PGothic" charset="0"/>
                <a:cs typeface="MS PGothic" charset="0"/>
              </a:rPr>
              <a:t>Криміналізація суспільства, зокрема поширення корупції</a:t>
            </a:r>
            <a:endParaRPr lang="ru-RU" dirty="0">
              <a:solidFill>
                <a:schemeClr val="tx1"/>
              </a:solidFill>
              <a:ea typeface="MS PGothic" charset="0"/>
              <a:cs typeface="MS PGothic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704850" y="5762625"/>
            <a:ext cx="3409949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solidFill>
                  <a:schemeClr val="tx1"/>
                </a:solidFill>
                <a:latin typeface="+mn-lt"/>
                <a:ea typeface="MS PGothic" charset="0"/>
                <a:cs typeface="MS PGothic" charset="0"/>
              </a:rPr>
              <a:t>Загроза формування кастового суспільства</a:t>
            </a:r>
            <a:endParaRPr lang="ru-RU" dirty="0">
              <a:solidFill>
                <a:schemeClr val="tx1"/>
              </a:solidFill>
              <a:latin typeface="+mn-lt"/>
              <a:ea typeface="MS PGothic" charset="0"/>
              <a:cs typeface="MS PGothic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314325" y="4314825"/>
            <a:ext cx="3305174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chemeClr val="tx1"/>
                </a:solidFill>
                <a:ea typeface="MS PGothic" charset="0"/>
                <a:cs typeface="MS PGothic" charset="0"/>
              </a:rPr>
              <a:t>Обмежений попит на товари власного виробництва </a:t>
            </a:r>
            <a:endParaRPr lang="ru-RU" dirty="0">
              <a:solidFill>
                <a:schemeClr val="tx1"/>
              </a:solidFill>
              <a:ea typeface="MS PGothic" charset="0"/>
              <a:cs typeface="MS PGothic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295274" y="2967037"/>
            <a:ext cx="3305173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chemeClr val="tx1"/>
                </a:solidFill>
                <a:latin typeface="+mn-lt"/>
                <a:ea typeface="MS PGothic" charset="0"/>
                <a:cs typeface="MS PGothic" charset="0"/>
              </a:rPr>
              <a:t>Поширення патерналістських очікувань</a:t>
            </a:r>
            <a:endParaRPr lang="ru-RU" dirty="0">
              <a:solidFill>
                <a:schemeClr val="tx1"/>
              </a:solidFill>
              <a:latin typeface="+mn-lt"/>
              <a:ea typeface="MS PGothic" charset="0"/>
              <a:cs typeface="MS PGothic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600700" y="4314825"/>
            <a:ext cx="3371850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chemeClr val="tx1"/>
                </a:solidFill>
                <a:ea typeface="MS PGothic" charset="0"/>
                <a:cs typeface="MS PGothic" charset="0"/>
              </a:rPr>
              <a:t>Нігілізм щодо суспільних обов’язків, зокрема сплати податків</a:t>
            </a:r>
            <a:endParaRPr lang="ru-RU" dirty="0">
              <a:solidFill>
                <a:schemeClr val="tx1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909636" y="1609725"/>
            <a:ext cx="3000375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MS PGothic" charset="0"/>
                <a:cs typeface="MS PGothic" charset="0"/>
              </a:rPr>
              <a:t>Відсутність масштабних соціальних інвестицій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4448175" y="1619250"/>
            <a:ext cx="3362325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chemeClr val="tx1"/>
                </a:solidFill>
                <a:ea typeface="MS PGothic" charset="0"/>
                <a:cs typeface="MS PGothic" charset="0"/>
              </a:rPr>
              <a:t>Значна частина бідного населення, яке потребує підтримки</a:t>
            </a:r>
            <a:endParaRPr lang="ru-RU" dirty="0">
              <a:solidFill>
                <a:schemeClr val="tx1"/>
              </a:solidFill>
              <a:ea typeface="MS PGothic" charset="0"/>
              <a:cs typeface="MS PGothic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flipH="1" flipV="1">
            <a:off x="1619247" y="2557462"/>
            <a:ext cx="1" cy="4095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Прямая соединительная линия 15"/>
          <p:cNvCxnSpPr/>
          <p:nvPr/>
        </p:nvCxnSpPr>
        <p:spPr bwMode="auto">
          <a:xfrm flipH="1" flipV="1">
            <a:off x="1619250" y="3857625"/>
            <a:ext cx="1" cy="4572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/>
          <p:cNvCxnSpPr/>
          <p:nvPr/>
        </p:nvCxnSpPr>
        <p:spPr bwMode="auto">
          <a:xfrm flipH="1" flipV="1">
            <a:off x="1619248" y="5229225"/>
            <a:ext cx="2" cy="533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Прямая соединительная линия 19"/>
          <p:cNvCxnSpPr>
            <a:stCxn id="7" idx="3"/>
            <a:endCxn id="6" idx="1"/>
          </p:cNvCxnSpPr>
          <p:nvPr/>
        </p:nvCxnSpPr>
        <p:spPr bwMode="auto">
          <a:xfrm>
            <a:off x="4114799" y="6219825"/>
            <a:ext cx="70485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Прямая соединительная линия 23"/>
          <p:cNvCxnSpPr/>
          <p:nvPr/>
        </p:nvCxnSpPr>
        <p:spPr bwMode="auto">
          <a:xfrm flipH="1" flipV="1">
            <a:off x="6467475" y="5229225"/>
            <a:ext cx="9525" cy="533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Прямая соединительная линия 25"/>
          <p:cNvCxnSpPr/>
          <p:nvPr/>
        </p:nvCxnSpPr>
        <p:spPr bwMode="auto">
          <a:xfrm flipV="1">
            <a:off x="6486525" y="3857625"/>
            <a:ext cx="0" cy="4572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8" name="Прямая соединительная линия 27"/>
          <p:cNvCxnSpPr/>
          <p:nvPr/>
        </p:nvCxnSpPr>
        <p:spPr bwMode="auto">
          <a:xfrm flipV="1">
            <a:off x="6486525" y="2543174"/>
            <a:ext cx="0" cy="4095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0" name="Прямая соединительная линия 29"/>
          <p:cNvCxnSpPr>
            <a:stCxn id="11" idx="3"/>
          </p:cNvCxnSpPr>
          <p:nvPr/>
        </p:nvCxnSpPr>
        <p:spPr bwMode="auto">
          <a:xfrm>
            <a:off x="3910011" y="2066925"/>
            <a:ext cx="53816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Прямая соединительная линия 33"/>
          <p:cNvCxnSpPr>
            <a:stCxn id="9" idx="3"/>
            <a:endCxn id="5" idx="1"/>
          </p:cNvCxnSpPr>
          <p:nvPr/>
        </p:nvCxnSpPr>
        <p:spPr bwMode="auto">
          <a:xfrm flipV="1">
            <a:off x="3600447" y="3400425"/>
            <a:ext cx="2000253" cy="238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6" name="Прямая соединительная линия 35"/>
          <p:cNvCxnSpPr>
            <a:stCxn id="8" idx="3"/>
            <a:endCxn id="10" idx="1"/>
          </p:cNvCxnSpPr>
          <p:nvPr/>
        </p:nvCxnSpPr>
        <p:spPr bwMode="auto">
          <a:xfrm>
            <a:off x="3619499" y="4772025"/>
            <a:ext cx="198120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Прямая соединительная линия 37"/>
          <p:cNvCxnSpPr/>
          <p:nvPr/>
        </p:nvCxnSpPr>
        <p:spPr bwMode="auto">
          <a:xfrm>
            <a:off x="4919662" y="2533650"/>
            <a:ext cx="57150" cy="32289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0" name="Прямая соединительная линия 39"/>
          <p:cNvCxnSpPr/>
          <p:nvPr/>
        </p:nvCxnSpPr>
        <p:spPr bwMode="auto">
          <a:xfrm>
            <a:off x="3724275" y="2533650"/>
            <a:ext cx="57150" cy="32289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7" name="Прямая соединительная линия 46"/>
          <p:cNvCxnSpPr/>
          <p:nvPr/>
        </p:nvCxnSpPr>
        <p:spPr bwMode="auto">
          <a:xfrm>
            <a:off x="3619497" y="3857625"/>
            <a:ext cx="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1" name="Прямая соединительная линия 50"/>
          <p:cNvCxnSpPr>
            <a:stCxn id="5" idx="1"/>
            <a:endCxn id="8" idx="3"/>
          </p:cNvCxnSpPr>
          <p:nvPr/>
        </p:nvCxnSpPr>
        <p:spPr bwMode="auto">
          <a:xfrm flipH="1">
            <a:off x="3619499" y="3400425"/>
            <a:ext cx="1981201" cy="13716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3" name="Прямая соединительная линия 52"/>
          <p:cNvCxnSpPr>
            <a:stCxn id="9" idx="3"/>
            <a:endCxn id="10" idx="1"/>
          </p:cNvCxnSpPr>
          <p:nvPr/>
        </p:nvCxnSpPr>
        <p:spPr bwMode="auto">
          <a:xfrm>
            <a:off x="3600447" y="3424237"/>
            <a:ext cx="2000253" cy="13477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5" name="Прямая соединительная линия 54"/>
          <p:cNvCxnSpPr>
            <a:stCxn id="9" idx="3"/>
          </p:cNvCxnSpPr>
          <p:nvPr/>
        </p:nvCxnSpPr>
        <p:spPr bwMode="auto">
          <a:xfrm flipV="1">
            <a:off x="3600447" y="2557462"/>
            <a:ext cx="2867028" cy="8667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7" name="Прямая соединительная линия 56"/>
          <p:cNvCxnSpPr>
            <a:endCxn id="10" idx="1"/>
          </p:cNvCxnSpPr>
          <p:nvPr/>
        </p:nvCxnSpPr>
        <p:spPr bwMode="auto">
          <a:xfrm>
            <a:off x="3752850" y="2533650"/>
            <a:ext cx="1847850" cy="22383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9" name="Прямая соединительная линия 58"/>
          <p:cNvCxnSpPr/>
          <p:nvPr/>
        </p:nvCxnSpPr>
        <p:spPr bwMode="auto">
          <a:xfrm flipH="1">
            <a:off x="3624261" y="2524125"/>
            <a:ext cx="1295401" cy="22383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3" name="Прямая соединительная линия 62"/>
          <p:cNvCxnSpPr>
            <a:stCxn id="8" idx="3"/>
            <a:endCxn id="6" idx="1"/>
          </p:cNvCxnSpPr>
          <p:nvPr/>
        </p:nvCxnSpPr>
        <p:spPr bwMode="auto">
          <a:xfrm>
            <a:off x="3619499" y="4772025"/>
            <a:ext cx="1200151" cy="14478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5" name="Прямая соединительная линия 64"/>
          <p:cNvCxnSpPr>
            <a:stCxn id="10" idx="1"/>
            <a:endCxn id="7" idx="3"/>
          </p:cNvCxnSpPr>
          <p:nvPr/>
        </p:nvCxnSpPr>
        <p:spPr bwMode="auto">
          <a:xfrm flipH="1">
            <a:off x="4114799" y="4772025"/>
            <a:ext cx="1485901" cy="14478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7" name="Прямая соединительная линия 66"/>
          <p:cNvCxnSpPr>
            <a:endCxn id="5" idx="1"/>
          </p:cNvCxnSpPr>
          <p:nvPr/>
        </p:nvCxnSpPr>
        <p:spPr bwMode="auto">
          <a:xfrm>
            <a:off x="3781425" y="2533650"/>
            <a:ext cx="1819275" cy="8667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" name="Прямая соединительная линия 68"/>
          <p:cNvCxnSpPr>
            <a:endCxn id="7" idx="3"/>
          </p:cNvCxnSpPr>
          <p:nvPr/>
        </p:nvCxnSpPr>
        <p:spPr bwMode="auto">
          <a:xfrm flipH="1">
            <a:off x="4114799" y="2533650"/>
            <a:ext cx="800101" cy="36861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1" name="Прямая соединительная линия 70"/>
          <p:cNvCxnSpPr>
            <a:stCxn id="5" idx="1"/>
            <a:endCxn id="7" idx="3"/>
          </p:cNvCxnSpPr>
          <p:nvPr/>
        </p:nvCxnSpPr>
        <p:spPr bwMode="auto">
          <a:xfrm flipH="1">
            <a:off x="4114799" y="3400425"/>
            <a:ext cx="1485901" cy="2819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3" name="Прямая соединительная линия 72"/>
          <p:cNvCxnSpPr>
            <a:stCxn id="6" idx="1"/>
          </p:cNvCxnSpPr>
          <p:nvPr/>
        </p:nvCxnSpPr>
        <p:spPr bwMode="auto">
          <a:xfrm flipH="1" flipV="1">
            <a:off x="3724275" y="2524125"/>
            <a:ext cx="1095375" cy="36957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5" name="Прямая соединительная линия 74"/>
          <p:cNvCxnSpPr>
            <a:endCxn id="9" idx="3"/>
          </p:cNvCxnSpPr>
          <p:nvPr/>
        </p:nvCxnSpPr>
        <p:spPr bwMode="auto">
          <a:xfrm flipH="1" flipV="1">
            <a:off x="3600447" y="3424237"/>
            <a:ext cx="1200153" cy="2819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73563523"/>
      </p:ext>
    </p:extLst>
  </p:cSld>
  <p:clrMapOvr>
    <a:masterClrMapping/>
  </p:clrMapOvr>
  <p:transition spd="med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8013"/>
            <a:ext cx="6772276" cy="915987"/>
          </a:xfrm>
        </p:spPr>
        <p:txBody>
          <a:bodyPr/>
          <a:lstStyle/>
          <a:p>
            <a:r>
              <a:rPr lang="uk-UA" sz="2400" dirty="0" smtClean="0">
                <a:solidFill>
                  <a:srgbClr val="0070C0"/>
                </a:solidFill>
              </a:rPr>
              <a:t>Приклад: макроекономічні наслідки нерівності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 bwMode="auto">
          <a:xfrm>
            <a:off x="2390775" y="2014544"/>
            <a:ext cx="3295650" cy="952500"/>
          </a:xfrm>
          <a:prstGeom prst="flowChartAlternateProcess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Масштабна підтримка бідних, зокрема через соціальні трансферти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 bwMode="auto">
          <a:xfrm>
            <a:off x="581025" y="3600460"/>
            <a:ext cx="2724150" cy="885824"/>
          </a:xfrm>
          <a:prstGeom prst="flowChartAlternateProcess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Падіння рівня життя бідних верств</a:t>
            </a:r>
            <a:endParaRPr lang="ru-RU" dirty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5029200" y="3600460"/>
            <a:ext cx="2781300" cy="885824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Додаткові бюджетні витрати</a:t>
            </a:r>
            <a:endParaRPr lang="ru-RU" dirty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581025" y="5438775"/>
            <a:ext cx="2724150" cy="914400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uk-UA" dirty="0" smtClean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Інфляція </a:t>
            </a:r>
            <a:endParaRPr lang="ru-RU" dirty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029200" y="5438775"/>
            <a:ext cx="2609850" cy="904875"/>
          </a:xfrm>
          <a:prstGeom prst="roundRect">
            <a:avLst/>
          </a:prstGeom>
          <a:ln w="38100">
            <a:solidFill>
              <a:srgbClr val="0099CC"/>
            </a:solidFill>
            <a:headEnd type="none" w="sm" len="sm"/>
            <a:tailEnd type="none" w="sm" len="sm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MS PGothic" charset="0"/>
              <a:cs typeface="MS PGothic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MS PGothic" charset="0"/>
                <a:cs typeface="MS PGothic" charset="0"/>
              </a:rPr>
              <a:t>Дефіцит бюджету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MS PGothic" charset="0"/>
              <a:cs typeface="MS PGothic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 bwMode="auto">
          <a:xfrm flipH="1" flipV="1">
            <a:off x="3305175" y="5891212"/>
            <a:ext cx="1724025" cy="4763"/>
          </a:xfrm>
          <a:prstGeom prst="straightConnector1">
            <a:avLst/>
          </a:prstGeom>
          <a:ln>
            <a:solidFill>
              <a:srgbClr val="0099CC"/>
            </a:solidFill>
            <a:headEnd type="none" w="sm" len="sm"/>
            <a:tailEnd type="arrow"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 bwMode="auto">
          <a:xfrm>
            <a:off x="5400675" y="2967044"/>
            <a:ext cx="0" cy="633416"/>
          </a:xfrm>
          <a:prstGeom prst="straightConnector1">
            <a:avLst/>
          </a:prstGeom>
          <a:ln>
            <a:solidFill>
              <a:srgbClr val="0099CC"/>
            </a:solidFill>
            <a:headEnd type="none" w="sm" len="sm"/>
            <a:tailEnd type="arrow"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 bwMode="auto">
          <a:xfrm flipV="1">
            <a:off x="2686050" y="2967044"/>
            <a:ext cx="0" cy="633416"/>
          </a:xfrm>
          <a:prstGeom prst="straightConnector1">
            <a:avLst/>
          </a:prstGeom>
          <a:ln>
            <a:solidFill>
              <a:srgbClr val="0099CC"/>
            </a:solidFill>
            <a:headEnd type="none" w="sm" len="sm"/>
            <a:tailEnd type="arrow"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13" idx="0"/>
          </p:cNvCxnSpPr>
          <p:nvPr/>
        </p:nvCxnSpPr>
        <p:spPr bwMode="auto">
          <a:xfrm>
            <a:off x="6334125" y="4486284"/>
            <a:ext cx="0" cy="952491"/>
          </a:xfrm>
          <a:prstGeom prst="straightConnector1">
            <a:avLst/>
          </a:prstGeom>
          <a:ln>
            <a:solidFill>
              <a:srgbClr val="0099CC"/>
            </a:solidFill>
            <a:headEnd type="none" w="sm" len="sm"/>
            <a:tailEnd type="arrow"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 bwMode="auto">
          <a:xfrm flipV="1">
            <a:off x="1819275" y="4486284"/>
            <a:ext cx="9525" cy="952491"/>
          </a:xfrm>
          <a:prstGeom prst="straightConnector1">
            <a:avLst/>
          </a:prstGeom>
          <a:ln>
            <a:solidFill>
              <a:srgbClr val="0099CC"/>
            </a:solidFill>
            <a:headEnd type="none" w="sm" len="sm"/>
            <a:tailEnd type="arrow"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088893"/>
      </p:ext>
    </p:extLst>
  </p:cSld>
  <p:clrMapOvr>
    <a:masterClrMapping/>
  </p:clrMapOvr>
  <p:transition spd="med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75" y="714374"/>
            <a:ext cx="6829426" cy="703263"/>
          </a:xfrm>
        </p:spPr>
        <p:txBody>
          <a:bodyPr/>
          <a:lstStyle/>
          <a:p>
            <a:r>
              <a:rPr lang="uk-UA" sz="2400" i="1" dirty="0" smtClean="0">
                <a:solidFill>
                  <a:srgbClr val="0070C0"/>
                </a:solidFill>
              </a:rPr>
              <a:t>Види нерівності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000" dirty="0" smtClean="0"/>
              <a:t>За доходами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dirty="0" smtClean="0"/>
              <a:t>За доступністю ресурсів (природних, економічних, включаючи фінансові тощо)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dirty="0" smtClean="0"/>
              <a:t>За доступністю основних соціальних благ (освіти, охорони здоров’я, комфортного житла, культури тощо)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dirty="0" smtClean="0"/>
              <a:t>За участю в політичному життя, зокрема за участю у владі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dirty="0" smtClean="0"/>
              <a:t>За участю в культурному житті, зокрема за доступністю культурних надбань власного етносу</a:t>
            </a:r>
          </a:p>
          <a:p>
            <a:pPr>
              <a:buFont typeface="Wingdings" panose="05000000000000000000" pitchFamily="2" charset="2"/>
              <a:buChar char="q"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			Ключовим видом нерівності є нерівність за 			доходами, яка у більшості випадків 				визначає решту 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16749797"/>
      </p:ext>
    </p:extLst>
  </p:cSld>
  <p:clrMapOvr>
    <a:masterClrMapping/>
  </p:clrMapOvr>
  <p:transition spd="med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6677025" cy="808038"/>
          </a:xfrm>
        </p:spPr>
        <p:txBody>
          <a:bodyPr/>
          <a:lstStyle/>
          <a:p>
            <a:r>
              <a:rPr lang="uk-UA" sz="2000" i="1" dirty="0" smtClean="0">
                <a:solidFill>
                  <a:srgbClr val="0070C0"/>
                </a:solidFill>
              </a:rPr>
              <a:t>Структура населення України за доходами, %, 2013</a:t>
            </a:r>
            <a:endParaRPr lang="ru-RU" sz="2000" i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1009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495842"/>
      </p:ext>
    </p:extLst>
  </p:cSld>
  <p:clrMapOvr>
    <a:masterClrMapping/>
  </p:clrMapOvr>
  <p:transition spd="med">
    <p:split orient="vert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charset="0"/>
            <a:cs typeface="MS PGothic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charset="0"/>
            <a:cs typeface="MS PGothic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10059</TotalTime>
  <Words>627</Words>
  <Application>Microsoft Office PowerPoint</Application>
  <PresentationFormat>Экран (4:3)</PresentationFormat>
  <Paragraphs>107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Оформление по умолчанию</vt:lpstr>
      <vt:lpstr>СОЦІАЛЬНА СПРАВЕДЛИВІСТЬ: ЧИ Є ВОНА В СУЧАСНІЙ УКРАЇНІ?</vt:lpstr>
      <vt:lpstr>Презентация PowerPoint</vt:lpstr>
      <vt:lpstr>Презентация PowerPoint</vt:lpstr>
      <vt:lpstr>Презентация PowerPoint</vt:lpstr>
      <vt:lpstr>Аристотель (384-322 до н.е.) про нерівність:</vt:lpstr>
      <vt:lpstr>Суспільно-економічні наслідки нерівності</vt:lpstr>
      <vt:lpstr>Приклад: макроекономічні наслідки нерівності</vt:lpstr>
      <vt:lpstr>Види нерівності</vt:lpstr>
      <vt:lpstr>Структура населення України за доходами, %, 2013</vt:lpstr>
      <vt:lpstr>Чинники монетарної нерівності населення України</vt:lpstr>
      <vt:lpstr>Внесок оплати праці у нерівність населення України за доходами, %</vt:lpstr>
      <vt:lpstr>Диференціація заробітної плати за рівнем освіти,  % середньої по країні, 2013</vt:lpstr>
      <vt:lpstr>Диференціація заробітної плати за розміром підприємства,  % середньої по країні, в середньому за 2010-2013</vt:lpstr>
      <vt:lpstr>Внесок пенсій у нерівність населення України за доходами, %</vt:lpstr>
      <vt:lpstr>Внесок доходів від підприємництва та власності у нерівність населення України за доходами, %</vt:lpstr>
      <vt:lpstr>Оцінка ефективності державної політики перерозподілу доходів</vt:lpstr>
      <vt:lpstr>Розподіл загальної суми прибуткового податку з населення між окремими групами, %</vt:lpstr>
      <vt:lpstr>Розподіл загальної суми вартості використаних пільг між децильними групами населення України, %, 2013</vt:lpstr>
      <vt:lpstr>Оцінка українцями головних чинників успіху, % опитаних</vt:lpstr>
      <vt:lpstr>Висновки 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it-1</cp:lastModifiedBy>
  <cp:revision>154</cp:revision>
  <cp:lastPrinted>2012-12-14T10:52:21Z</cp:lastPrinted>
  <dcterms:created xsi:type="dcterms:W3CDTF">2011-11-08T12:25:38Z</dcterms:created>
  <dcterms:modified xsi:type="dcterms:W3CDTF">2015-02-19T13:39:06Z</dcterms:modified>
</cp:coreProperties>
</file>