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302" r:id="rId4"/>
    <p:sldId id="262" r:id="rId5"/>
    <p:sldId id="293" r:id="rId6"/>
    <p:sldId id="294" r:id="rId7"/>
    <p:sldId id="267" r:id="rId8"/>
    <p:sldId id="273" r:id="rId9"/>
    <p:sldId id="295" r:id="rId10"/>
    <p:sldId id="296" r:id="rId11"/>
    <p:sldId id="297" r:id="rId12"/>
    <p:sldId id="299" r:id="rId13"/>
    <p:sldId id="298" r:id="rId14"/>
    <p:sldId id="305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301" r:id="rId25"/>
    <p:sldId id="283" r:id="rId26"/>
    <p:sldId id="284" r:id="rId27"/>
    <p:sldId id="285" r:id="rId28"/>
    <p:sldId id="286" r:id="rId29"/>
    <p:sldId id="288" r:id="rId30"/>
    <p:sldId id="289" r:id="rId31"/>
    <p:sldId id="290" r:id="rId32"/>
    <p:sldId id="291" r:id="rId33"/>
    <p:sldId id="292" r:id="rId34"/>
    <p:sldId id="306" r:id="rId35"/>
    <p:sldId id="304" r:id="rId36"/>
    <p:sldId id="307" r:id="rId37"/>
    <p:sldId id="313" r:id="rId38"/>
    <p:sldId id="312" r:id="rId39"/>
    <p:sldId id="310" r:id="rId40"/>
    <p:sldId id="318" r:id="rId41"/>
    <p:sldId id="315" r:id="rId42"/>
    <p:sldId id="316" r:id="rId43"/>
    <p:sldId id="319" r:id="rId44"/>
    <p:sldId id="269" r:id="rId45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8000"/>
    <a:srgbClr val="4326EE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950" autoAdjust="0"/>
  </p:normalViewPr>
  <p:slideViewPr>
    <p:cSldViewPr snapToGrid="0" snapToObjects="1">
      <p:cViewPr>
        <p:scale>
          <a:sx n="75" d="100"/>
          <a:sy n="75" d="100"/>
        </p:scale>
        <p:origin x="-294" y="-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 noChangeArrowheads="1"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0 w 372"/>
              <a:gd name="T1" fmla="*/ 0 h 166"/>
              <a:gd name="T2" fmla="*/ 372 w 372"/>
              <a:gd name="T3" fmla="*/ 166 h 166"/>
            </a:gdLst>
            <a:ahLst/>
            <a:cxnLst/>
            <a:rect l="T0" t="T1" r="T2" b="T3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A3433-5DB4-4241-A545-C498E5CE7906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7D550-3039-443B-8359-51B2DEC27C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0E258-C782-471E-84F0-F87087C5F9BE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1D683-63E4-4C57-912B-B4C5F40D8E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3FDAD-F223-4515-8792-8793CEF0FC34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A6CB8-6581-4AD8-BEA7-2666EE265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6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7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D5916-F8FF-40BF-9025-A03A39DC4DCD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0A0C2-B282-4C4C-A604-13E0A75FC1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1D3D0-A7BE-410A-AD99-10F3BDBB9F56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3047C-6B71-4C60-AAEC-600A36EA6D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64BD6-93DC-4C39-9E63-5B7428D5E59B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C7BAB-6F26-4BEC-B8AC-00947CA46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0A3E3-D7FE-451D-BB2D-8B3E4A247AF8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3FE6F-D3BE-4468-991D-C389EE2FF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DE553-DCB7-4ABB-A640-E86FE14CDCF2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3BF17-2FC6-4BE8-A44D-14BC776105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477E9-E4A1-4651-BBA7-6BD4AF5B6BEE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6C303-38F9-4076-8DF0-49FA2B0754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A3044-A01F-46B7-94E5-5FAE3191940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A0259-A31C-4759-93F3-6930C125A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2F3DD-BACE-475D-AEFA-38A9C0847F8B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8E981-84AC-4392-9BA4-E4A2ECBEB3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DDD23-5582-41B0-B878-EF18F9C8E97D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0BC29-507C-42F1-8E86-FAA9828B54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869FD-66D4-41FC-9ED2-50ACEFF18AB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BF94C-FD00-45E3-8AA4-8737FC64DA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 noChangeArrowheads="1"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Чтобы добавить рисунок, перетащите его в заполнитель или щелкните значок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C5A1B-8644-4EAF-B6CC-4FDA48164CEC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0B0BD-A9A8-46AB-A2FF-2B423100DA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 noChangeArrowheads="1"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>
              <a:gd name="T0" fmla="*/ 0 w 9248"/>
              <a:gd name="T1" fmla="*/ 0 h 10000"/>
              <a:gd name="T2" fmla="*/ 9248 w 9248"/>
              <a:gd name="T3" fmla="*/ 10000 h 10000"/>
            </a:gdLst>
            <a:ahLst/>
            <a:cxnLst/>
            <a:rect l="T0" t="T1" r="T2" b="T3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CBAAD-0AB7-4244-9FFB-067A459A468E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281B6-0843-44A1-8BC5-CBE0752672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 noChangeArrowheads="1"/>
            </p:cNvSpPr>
            <p:nvPr/>
          </p:nvSpPr>
          <p:spPr bwMode="auto">
            <a:xfrm>
              <a:off x="2487613" y="2284222"/>
              <a:ext cx="85200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/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 noChangeArrowheads="1"/>
            </p:cNvSpPr>
            <p:nvPr/>
          </p:nvSpPr>
          <p:spPr bwMode="auto">
            <a:xfrm>
              <a:off x="2597156" y="2779108"/>
              <a:ext cx="550418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/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 noChangeArrowheads="1"/>
            </p:cNvSpPr>
            <p:nvPr/>
          </p:nvSpPr>
          <p:spPr bwMode="auto">
            <a:xfrm>
              <a:off x="3174622" y="4730255"/>
              <a:ext cx="519314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/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 noChangeArrowheads="1"/>
            </p:cNvSpPr>
            <p:nvPr/>
          </p:nvSpPr>
          <p:spPr bwMode="auto">
            <a:xfrm>
              <a:off x="3305804" y="5630785"/>
              <a:ext cx="14605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/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 noChangeArrowheads="1"/>
            </p:cNvSpPr>
            <p:nvPr/>
          </p:nvSpPr>
          <p:spPr bwMode="auto">
            <a:xfrm>
              <a:off x="2572813" y="2818321"/>
              <a:ext cx="700533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/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 noChangeArrowheads="1"/>
            </p:cNvSpPr>
            <p:nvPr/>
          </p:nvSpPr>
          <p:spPr bwMode="auto">
            <a:xfrm>
              <a:off x="2506546" y="285750"/>
              <a:ext cx="90610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/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 noChangeArrowheads="1"/>
            </p:cNvSpPr>
            <p:nvPr/>
          </p:nvSpPr>
          <p:spPr bwMode="auto">
            <a:xfrm>
              <a:off x="2553880" y="2599273"/>
              <a:ext cx="67619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/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 noChangeArrowheads="1"/>
            </p:cNvSpPr>
            <p:nvPr/>
          </p:nvSpPr>
          <p:spPr bwMode="auto">
            <a:xfrm>
              <a:off x="3143518" y="4757298"/>
              <a:ext cx="162286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/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 noChangeArrowheads="1"/>
            </p:cNvSpPr>
            <p:nvPr/>
          </p:nvSpPr>
          <p:spPr bwMode="auto">
            <a:xfrm>
              <a:off x="3147575" y="1282282"/>
              <a:ext cx="1768913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/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 noChangeArrowheads="1"/>
            </p:cNvSpPr>
            <p:nvPr/>
          </p:nvSpPr>
          <p:spPr bwMode="auto">
            <a:xfrm>
              <a:off x="3273346" y="5652419"/>
              <a:ext cx="137943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/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 noChangeArrowheads="1"/>
            </p:cNvSpPr>
            <p:nvPr/>
          </p:nvSpPr>
          <p:spPr bwMode="auto">
            <a:xfrm>
              <a:off x="3143518" y="4655887"/>
              <a:ext cx="31104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/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 noChangeArrowheads="1"/>
            </p:cNvSpPr>
            <p:nvPr/>
          </p:nvSpPr>
          <p:spPr bwMode="auto">
            <a:xfrm>
              <a:off x="3211137" y="5410385"/>
              <a:ext cx="204209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/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 noChangeArrowheads="1"/>
            </p:cNvSpPr>
            <p:nvPr/>
          </p:nvSpPr>
          <p:spPr bwMode="auto">
            <a:xfrm>
              <a:off x="6627813" y="194833"/>
              <a:ext cx="408933" cy="3646504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/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 noChangeArrowheads="1"/>
            </p:cNvSpPr>
            <p:nvPr/>
          </p:nvSpPr>
          <p:spPr bwMode="auto">
            <a:xfrm>
              <a:off x="7061730" y="3771618"/>
              <a:ext cx="349763" cy="1310216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/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 noChangeArrowheads="1"/>
            </p:cNvSpPr>
            <p:nvPr/>
          </p:nvSpPr>
          <p:spPr bwMode="auto">
            <a:xfrm>
              <a:off x="7439105" y="5052893"/>
              <a:ext cx="357653" cy="82085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/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 noChangeArrowheads="1"/>
            </p:cNvSpPr>
            <p:nvPr/>
          </p:nvSpPr>
          <p:spPr bwMode="auto">
            <a:xfrm>
              <a:off x="7036746" y="3811082"/>
              <a:ext cx="457585" cy="1853508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/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 noChangeArrowheads="1"/>
            </p:cNvSpPr>
            <p:nvPr/>
          </p:nvSpPr>
          <p:spPr bwMode="auto">
            <a:xfrm>
              <a:off x="6993355" y="1263001"/>
              <a:ext cx="144639" cy="2508617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/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 noChangeArrowheads="1"/>
            </p:cNvSpPr>
            <p:nvPr/>
          </p:nvSpPr>
          <p:spPr bwMode="auto">
            <a:xfrm>
              <a:off x="7525889" y="5640911"/>
              <a:ext cx="111767" cy="232840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/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 noChangeArrowheads="1"/>
            </p:cNvSpPr>
            <p:nvPr/>
          </p:nvSpPr>
          <p:spPr bwMode="auto">
            <a:xfrm>
              <a:off x="7020967" y="3599290"/>
              <a:ext cx="68375" cy="42358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/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 noChangeArrowheads="1"/>
            </p:cNvSpPr>
            <p:nvPr/>
          </p:nvSpPr>
          <p:spPr bwMode="auto">
            <a:xfrm>
              <a:off x="7411493" y="2802110"/>
              <a:ext cx="1168945" cy="2250783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/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 noChangeArrowheads="1"/>
            </p:cNvSpPr>
            <p:nvPr/>
          </p:nvSpPr>
          <p:spPr bwMode="auto">
            <a:xfrm>
              <a:off x="7494331" y="5664590"/>
              <a:ext cx="99932" cy="209161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/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 noChangeArrowheads="1"/>
            </p:cNvSpPr>
            <p:nvPr/>
          </p:nvSpPr>
          <p:spPr bwMode="auto">
            <a:xfrm>
              <a:off x="7411493" y="5081833"/>
              <a:ext cx="114396" cy="559078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/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 noChangeArrowheads="1"/>
            </p:cNvSpPr>
            <p:nvPr/>
          </p:nvSpPr>
          <p:spPr bwMode="auto">
            <a:xfrm>
              <a:off x="7411493" y="4977910"/>
              <a:ext cx="32872" cy="189429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/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 noChangeArrowheads="1"/>
            </p:cNvSpPr>
            <p:nvPr/>
          </p:nvSpPr>
          <p:spPr bwMode="auto">
            <a:xfrm>
              <a:off x="7439105" y="5434381"/>
              <a:ext cx="174882" cy="439370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/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38EDB3-43CD-46A2-B913-1E721C388AB8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rgbClr val="FE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4BB245-D6A1-4FFD-B144-D0CD19DEB8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s://zakon.rada.gov.ua/laws/show/553-20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s://zakon.rada.gov.ua/laws/show/540-2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hyperlink" Target="https://moz.gov.ua/uploads/ckeditor/%D0%B4%D0%BE%D0%BA%D1%83%D0%BC%D0%B5%D0%BD%D1%82%D0%B8/%D0%93%D0%BE%D0%BB%D0%BE%D0%B2%D0%BD%D0%B8%D0%B9%20%D0%A1%D0%B0%D0%BD%D1%96%D1%82%D0%B0%D1%80%D0%BD%D0%B8%D0%B9%20%D0%BB%D1%96%D0%BA%D0%B0%D1%80/%D0%9F%D0%BE%D1%81%D1%82%D0%B0%D0%BD%D0%BE%D0%B2%D0%B0%20%D0%93%D0%94%D0%A1%D0%9B%D0%A3_54.pdf" TargetMode="External"/><Relationship Id="rId7" Type="http://schemas.openxmlformats.org/officeDocument/2006/relationships/hyperlink" Target="https://fpsu.org.ua/images/images/2020/May/260520/" TargetMode="External"/><Relationship Id="rId2" Type="http://schemas.openxmlformats.org/officeDocument/2006/relationships/hyperlink" Target="https://moz.gov.ua/uploads/ckeditor/%D0%B4%D0%BE%D0%BA%D1%83%D0%BC%D0%B5%D0%BD%D1%82%D0%B8/%D0%93%D0%BE%D0%BB%D0%BE%D0%B2%D0%BD%D0%B8%D0%B9%20%D0%A1%D0%B0%D0%BD%D1%96%D1%82%D0%B0%D1%80%D0%BD%D0%B8%D0%B9%20%D0%BB%D1%96%D0%BA%D0%B0%D1%80/%D0%9F%D0%BE%D1%81%D1%82%D0%B0%D0%BD%D0%BE%D0%B2%D0%B0%2016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s://moz.gov.ua/koronavirus-2019-ncov" TargetMode="External"/><Relationship Id="rId4" Type="http://schemas.openxmlformats.org/officeDocument/2006/relationships/hyperlink" Target="https://moz.gov.ua/covid-19-oficijni-dokumenti-i-rekomendacii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sp.gov.ua/main-news/rekomendatsii-vooz-shchodo-zaprovadzhennia-zapobizhnykh-zakhodiv-rozpovsiudzhennia-covid-19-na-robochykh-mistsiakh-pratsivnykiv/" TargetMode="External"/><Relationship Id="rId2" Type="http://schemas.openxmlformats.org/officeDocument/2006/relationships/hyperlink" Target="https://biz.ligazakon.net/ua/news/193569_stolitsya-zaprovadzhu-dodatkov-zakhodi-dlya-zapobgannya-poshirennyu-koronavrusu-covid-1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dsp.gov.ua/main-news/rekomendatsii-vooz-shchodo-zaprovadzhennia-zapobizhnykh-zakhodiv-rozpovsiudzhennia-covid-19-na-robochykh-mistsiakh-pratsivnykiv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user/napofilms/videos" TargetMode="External"/><Relationship Id="rId5" Type="http://schemas.openxmlformats.org/officeDocument/2006/relationships/hyperlink" Target="https://www.youtube.com/watch?v=r3OCamtCidE" TargetMode="Externa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l.facebook.com/l.php?u=https://bit.ly/34H41lJ?fbclid=IwAR3PxBnq35CXKhtpJVjvhUc1q05rwO3e9qTk-RKjwj_4eSXwyTlRloUsyQg&amp;h=AT3fe0wZa4QWOCdY7358l-G4lM8J8QHDalhu2nW3p6erWImxoVbkIsA_9yy2umkPhe1rbH9cYLyIrZGAoo9zO4bF0weZqwBdtIptZCRL0uNNFOnfPw0_GRv-1jWSYOWq4Xg&amp;__tn__=-UK-R&amp;c%5b0%5d=AT2ycaTO5QQpRqv9hd7T95TO7vBQ6jQBeaEnclegFhtjd4U4fjbGPlqljmZf5MSbE6yohpdMDFZFOqpBFZFAHM0zOBgoSz69Wkfbz8NpzaEMf_oBQqRBt4vKSL6VfAvv62Yi35XSkjPooMpH9-hWVv6bWxZe6kCcHtaqyLX7KUD4GdI" TargetMode="External"/><Relationship Id="rId3" Type="http://schemas.openxmlformats.org/officeDocument/2006/relationships/image" Target="../media/image34.png"/><Relationship Id="rId7" Type="http://schemas.openxmlformats.org/officeDocument/2006/relationships/hyperlink" Target="https://www.phc.org.ua/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z.gov.ua/koronavirus-2019-ncov" TargetMode="External"/><Relationship Id="rId5" Type="http://schemas.openxmlformats.org/officeDocument/2006/relationships/hyperlink" Target="file:///F:\&#1042;&#1110;&#1076;&#1088;&#1086;&#1076;&#1078;&#1077;&#1085;&#1085;&#1103;\.&#1084;&#1086;&#1078;&#1085;&#1072;" TargetMode="External"/><Relationship Id="rId4" Type="http://schemas.openxmlformats.org/officeDocument/2006/relationships/image" Target="../media/image35.jpeg"/><Relationship Id="rId9" Type="http://schemas.openxmlformats.org/officeDocument/2006/relationships/hyperlink" Target="https://l.facebook.com/l.php?u=https://bit.ly/3lrgzU9?fbclid=IwAR32yP_JiUt-KKHSlm63YoEwli0IrOQsobbLi6Bae72EslPII5se1lRaRf0&amp;h=AT2oZb5aByTlVBimXk_PTCnbibXLLFyEI3bgUddfxNb1aggdRNRAd-Jo-roc_X9fj5v360MAQjocRBaH9kScZ-Fey5tkmMRknMHgMJhgNDRbA1stXcdZUPo9iOlRzJ_QH8I&amp;__tn__=-UK-R&amp;c%5b0%5d=AT2ycaTO5QQpRqv9hd7T95TO7vBQ6jQBeaEnclegFhtjd4U4fjbGPlqljmZf5MSbE6yohpdMDFZFOqpBFZFAHM0zOBgoSz69Wkfbz8NpzaEMf_oBQqRBt4vKSL6VfAvv62Yi35XSkjPooMpH9-hWVv6bWxZe6kCcHtaqyLX7KUD4GdI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645-14" TargetMode="External"/><Relationship Id="rId2" Type="http://schemas.openxmlformats.org/officeDocument/2006/relationships/hyperlink" Target="https://ips.ligazakon.net/document/view/KD0005?utm_source=biz.ligazakon.net&amp;utm_medium=news&amp;utm_content=bizpress0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hc.org.ua/" TargetMode="External"/><Relationship Id="rId2" Type="http://schemas.openxmlformats.org/officeDocument/2006/relationships/hyperlink" Target="https://moz.gov.ua/koronavirus-2019-ncov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https://scontent.fiev11-1.fna.fbcdn.net/v/t1.0-9/95042117_1872955189495867_6748043828525006848_o.jpg?_nc_cat=100&amp;_nc_sid=730e14&amp;_nc_ohc=_HDyugxUY1gAX9tgaZT&amp;_nc_ht=scontent.fiev11-1.fna&amp;oh=8b283180a576b797cccfa1440aefec15&amp;oe=5EE73A4F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https://scontent.fiev11-1.fna.fbcdn.net/v/t1.0-9/95564349_1879346768856709_4170294067663470592_o.png?_nc_cat=100&amp;_nc_sid=730e14&amp;_nc_ohc=r15Tk3EbvzEAX9MDx4p&amp;_nc_ht=scontent.fiev11-1.fna&amp;oh=331ba0bde1ea14d9a4a8ca130e6df255&amp;oe=5EE7D368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hyperlink" Target="https://l.facebook.com/l.php?u=https://youtu.be/2XgZeaaKiAU?fbclid=IwAR2L7E_KjB6CzqtB25OIIHvmMl-Uk8GUfFDWm-dkuqrRiLCbMmBiQYTFxvo&amp;h=AT188-HdQ5lxht7caK6SNsaU1kugKjK116METAqtBXbC1bw2gA6NCV6hxTPIdn0FRLaOdw2mo99fHreWd9DPs6eOIBLrGlG0UMZUsc6PHgDeu_QdjggIolShztmlgKio5m4&amp;__tn__=-UK*F&amp;c%5b0%5d=AT17AVZZpSYxm4C-WlJRE2FYI9KyNTVyjajhAnVraggYSuu6IE8EMzuASKhkoNl-a-L30KMouNMSKUL-oZqllfaIwwdvNxn4dx19Bi_xGDWJVY8vGS12ljzxgls6Owrh80K3_dlo41-ktKRsZ2VLM7_JAqvn4lyS5pYlLDObIA1B260SlIASunrUGEj2XYM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sp.gov.ua/rekomendatsii-dlia-robotodavtsiv-shchodo-provedennia-dezinfektsiinykh-zakhodiv-z-metoiu-nedopushchennia-poshyrennia-vypadkiv-cov1d-19-na-robochykh-mistsiakh/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hyperlink" Target="http://www.fssu.gov.ua/fse/control/main/uk/publish/article/968493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e.oppb.com.ua/norm/31816/29609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e.oppb.com.ua/norm/74246/29301/" TargetMode="External"/><Relationship Id="rId2" Type="http://schemas.openxmlformats.org/officeDocument/2006/relationships/hyperlink" Target="https://www.ukrinform.ua/tag-koronaviru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hyperlink" Target="https://e.oppb.com.ua/norm/477253/29788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on.rada.gov.ua/laws/show/1236-2020-%D0%BF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e.oppb.com.ua/norm/31822/30465/" TargetMode="External"/><Relationship Id="rId2" Type="http://schemas.openxmlformats.org/officeDocument/2006/relationships/hyperlink" Target="https://e.oppb.com.ua/norm/477107/29576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e.oppb.com.ua/norm/31816/29609/" TargetMode="External"/><Relationship Id="rId2" Type="http://schemas.openxmlformats.org/officeDocument/2006/relationships/hyperlink" Target="https://e.oppb.com.ua/norm/31816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.oppb.com.ua/norm/77186/26889/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dtkt.ua/doc/1236-2020-%D0%B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psu.org.ua/images/images/2020/May/260520/&#1047;&#1072;&#1103;&#1074;&#1072;" TargetMode="External"/><Relationship Id="rId2" Type="http://schemas.openxmlformats.org/officeDocument/2006/relationships/hyperlink" Target="https://fpsu.org.ua/images/images/2020/May/260520/%D0%97%D0%B0%D1%8F%D0%B2%D0%B0%D0%9D%D0%90%D0%97%D0%92%D0%90%D0%9E%D0%A0%D0%9F%D0%BF%D1%80%D0%BE_%D0%BA%D1%80%D0%B8%D0%B7%D1%83_COVID-19_%D1%96_%D0%BA%D0%BE%D0%BB%D0%B5%D0%BA%D1%82%D0%B8%D0%B2%D0%BD%D1%83_%D0%B2%D1%96%D0%B4%D0%BF%D0%BE%D0%B2%D1%96%D0%B4%D1%8C_%D0%BD%D0%B0%D1%86%D1%96%D1%97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s://www.ilo.org/actemp/publications/WCMS_745254/lang--en/index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400" cy="2262188"/>
          </a:xfrm>
        </p:spPr>
        <p:txBody>
          <a:bodyPr/>
          <a:lstStyle/>
          <a:p>
            <a:pPr eaLnBrk="1" hangingPunct="1"/>
            <a:r>
              <a:rPr lang="uk-UA" sz="4900" b="1" smtClean="0">
                <a:latin typeface="Arial" charset="0"/>
              </a:rPr>
              <a:t>Веб</a:t>
            </a:r>
            <a:r>
              <a:rPr lang="uk-UA" sz="4900" b="1" smtClean="0"/>
              <a:t>інар </a:t>
            </a:r>
            <a:r>
              <a:rPr lang="ru-RU" sz="4900" smtClean="0"/>
              <a:t/>
            </a:r>
            <a:br>
              <a:rPr lang="ru-RU" sz="4900" smtClean="0"/>
            </a:br>
            <a:r>
              <a:rPr lang="ru-RU" sz="4000" smtClean="0"/>
              <a:t>Пандемія коронавірусу: правові механізми задля захисту трудових та соціальних прав працівників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776788"/>
            <a:ext cx="8915400" cy="11271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uk-UA" b="1" dirty="0" smtClean="0"/>
          </a:p>
          <a:p>
            <a:pPr algn="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b="1" dirty="0" smtClean="0"/>
              <a:t>28 </a:t>
            </a:r>
            <a:r>
              <a:rPr lang="uk-UA" b="1" dirty="0"/>
              <a:t>січня 2021 року, м. Київ,  </a:t>
            </a:r>
            <a:r>
              <a:rPr lang="uk-UA" b="1" dirty="0" smtClean="0"/>
              <a:t>10.00-14.00 </a:t>
            </a:r>
            <a:r>
              <a:rPr lang="uk-UA" b="1" dirty="0"/>
              <a:t>(платформа </a:t>
            </a:r>
            <a:r>
              <a:rPr lang="uk-UA" b="1" dirty="0" err="1"/>
              <a:t>Zoom</a:t>
            </a:r>
            <a:r>
              <a:rPr lang="uk-UA" b="1" dirty="0"/>
              <a:t>)</a:t>
            </a:r>
            <a:endParaRPr lang="ru-RU" dirty="0"/>
          </a:p>
        </p:txBody>
      </p:sp>
      <p:pic>
        <p:nvPicPr>
          <p:cNvPr id="17411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8075" y="722313"/>
            <a:ext cx="84963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8075" y="722313"/>
            <a:ext cx="84963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8075" y="722313"/>
            <a:ext cx="84963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 idx="4294967295"/>
          </p:nvPr>
        </p:nvSpPr>
        <p:spPr>
          <a:xfrm>
            <a:off x="2071688" y="217488"/>
            <a:ext cx="8912225" cy="1281112"/>
          </a:xfrm>
        </p:spPr>
        <p:txBody>
          <a:bodyPr/>
          <a:lstStyle/>
          <a:p>
            <a:r>
              <a:rPr lang="uk-UA" sz="2000" b="1" smtClean="0">
                <a:solidFill>
                  <a:srgbClr val="FF0000"/>
                </a:solidFill>
              </a:rPr>
              <a:t>Зобов’язання роботодавця щодо створення безпечних і здорових умов праці, запровадження запобіжних заходів розповсюдження COVID-19 на робочих місцях</a:t>
            </a:r>
            <a:br>
              <a:rPr lang="uk-UA" sz="2000" b="1" smtClean="0">
                <a:solidFill>
                  <a:srgbClr val="FF0000"/>
                </a:solidFill>
              </a:rPr>
            </a:br>
            <a:endParaRPr lang="uk-UA" sz="2000" b="1" smtClean="0">
              <a:solidFill>
                <a:srgbClr val="FF0000"/>
              </a:solidFill>
            </a:endParaRPr>
          </a:p>
        </p:txBody>
      </p:sp>
      <p:sp>
        <p:nvSpPr>
          <p:cNvPr id="26626" name="Rectangle 3"/>
          <p:cNvSpPr>
            <a:spLocks noGrp="1"/>
          </p:cNvSpPr>
          <p:nvPr>
            <p:ph type="body" idx="4294967295"/>
          </p:nvPr>
        </p:nvSpPr>
        <p:spPr>
          <a:xfrm>
            <a:off x="1023938" y="1282700"/>
            <a:ext cx="10820400" cy="44831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Завдання та обов’язок  роботодавця — </a:t>
            </a:r>
            <a:r>
              <a:rPr lang="uk-UA" sz="1200" b="1" smtClean="0">
                <a:solidFill>
                  <a:srgbClr val="FF0000"/>
                </a:solidFill>
              </a:rPr>
              <a:t>створити належні,  безпечні і здорові умови праці та належний захист працюючих</a:t>
            </a:r>
            <a:r>
              <a:rPr lang="uk-UA" sz="1200" b="1" smtClean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За це роботодавець несе повну відповідальність згідно з чинним законодавством «Про охорону праці» .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У період запровадження в Україні карантину роботодавець, крім виконання вимог законодавства про охорону праці, повинен ще додатково </a:t>
            </a:r>
            <a:r>
              <a:rPr lang="uk-UA" sz="1200" b="1" smtClean="0">
                <a:solidFill>
                  <a:srgbClr val="FF0000"/>
                </a:solidFill>
              </a:rPr>
              <a:t>забезпечити захист життя і здоров’я працівників, запровадити запобіжні заходи розповсюдження COVID-19 на робочих місцях,</a:t>
            </a:r>
            <a:r>
              <a:rPr lang="uk-UA" sz="1200" b="1" smtClean="0">
                <a:solidFill>
                  <a:schemeClr val="tx1"/>
                </a:solidFill>
              </a:rPr>
              <a:t> постійно інформувати працівників про попередження ризиків інфікування, а також виконувати окрім Законодавства про охорону праці, норми таких законодавчих та інших нормативно-правових актів та рішень: 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chemeClr val="hlink"/>
                </a:solidFill>
              </a:rPr>
              <a:t>Закону України «Про захист населення від інфекційних хвороб» 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chemeClr val="hlink"/>
                </a:solidFill>
              </a:rPr>
              <a:t>Закону України «Про внесення змін до деяких законодавчих актів України, спрямованих на запобігання виникненню і поширенню коронавірусної хвороби (COVID-19)» № 530-IX від 17.03.2020</a:t>
            </a:r>
            <a:r>
              <a:rPr lang="uk-UA" sz="1400" b="1" smtClean="0">
                <a:solidFill>
                  <a:srgbClr val="4326EE"/>
                </a:solidFill>
              </a:rPr>
              <a:t> (</a:t>
            </a:r>
            <a:r>
              <a:rPr lang="uk-UA" sz="1400" b="1" i="1" smtClean="0">
                <a:solidFill>
                  <a:srgbClr val="4326EE"/>
                </a:solidFill>
              </a:rPr>
              <a:t>Із змінами, внесеними згідно із Законами </a:t>
            </a:r>
            <a:r>
              <a:rPr lang="uk-UA" sz="1400" b="1" i="1" smtClean="0">
                <a:solidFill>
                  <a:srgbClr val="4326EE"/>
                </a:solidFill>
                <a:hlinkClick r:id="rId2"/>
              </a:rPr>
              <a:t>№ 540-IX від 30.03.2020</a:t>
            </a:r>
            <a:r>
              <a:rPr lang="uk-UA" sz="1400" b="1" i="1" smtClean="0">
                <a:solidFill>
                  <a:srgbClr val="4326EE"/>
                </a:solidFill>
              </a:rPr>
              <a:t> </a:t>
            </a:r>
            <a:r>
              <a:rPr lang="uk-UA" sz="1400" b="1" i="1" smtClean="0">
                <a:solidFill>
                  <a:srgbClr val="4326EE"/>
                </a:solidFill>
                <a:hlinkClick r:id="rId3"/>
              </a:rPr>
              <a:t>№ 553-IX від 13.04.2020</a:t>
            </a:r>
            <a:r>
              <a:rPr lang="uk-UA" sz="1400" b="1" i="1" smtClean="0">
                <a:solidFill>
                  <a:srgbClr val="4326EE"/>
                </a:solidFill>
              </a:rPr>
              <a:t>)</a:t>
            </a:r>
            <a:r>
              <a:rPr lang="uk-UA" sz="1400" b="1" smtClean="0">
                <a:solidFill>
                  <a:srgbClr val="4326EE"/>
                </a:solidFill>
              </a:rPr>
              <a:t> (далі - спеціальний закон);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rgbClr val="4326EE"/>
                </a:solidFill>
              </a:rPr>
              <a:t>Закону України «Про внесення змін до Кодексу України про адміністративні правопорушення щодо запобігання поширенню коронавірусної хвороби (COVID-19)» № 1000-IX від 06.11.2020;  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chemeClr val="hlink"/>
                </a:solidFill>
              </a:rPr>
              <a:t>постанови Кабінету Міністрів України від 22 липня 2020 року № 641 «Про встановлення карантину та запровадження посилених протиепідемічних заходів на території із значним поширенням гострої респіраторної хвороби COVID-19, спричиненої коронавірусом SARS-CoV-2» (із змінами);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rgbClr val="4326EE"/>
                </a:solidFill>
              </a:rPr>
              <a:t>Рішень Державної комісії з питань техногенно-екологічної безпеки та надзвичайних ситуацій (далі - Державна комісія ТЕБ і НС)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rgbClr val="4326EE"/>
                </a:solidFill>
              </a:rPr>
              <a:t>Рішень регіональних Постійних комісій з питань ТЕБ і НС місцевих державних адміністрацій та міських Рад;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rgbClr val="4326EE"/>
                </a:solidFill>
              </a:rPr>
              <a:t>рекомендацій МОП, ВООЗ, МОЗ, Головного санітарного лікаря України, Центру громадського здоров’я, Держпраці тощо</a:t>
            </a:r>
            <a:r>
              <a:rPr lang="uk-UA" sz="1400" b="1" smtClean="0">
                <a:solidFill>
                  <a:schemeClr val="tx1"/>
                </a:solidFill>
              </a:rPr>
              <a:t>.</a:t>
            </a:r>
            <a:r>
              <a:rPr lang="uk-UA" sz="1200" b="1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6627" name="Picture 4" descr="всемирная-организация-здравоохранения-воз-логотип-991729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35288" y="5600700"/>
            <a:ext cx="1979612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 descr="indonesia-dukung-ilo-tingkatkan-pelatihan_m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98600" y="5940425"/>
            <a:ext cx="11445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AutoShape 7" descr="Інформація щодо тимчасових змін правил ввезення медичних виробів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uk-UA"/>
          </a:p>
        </p:txBody>
      </p:sp>
      <p:pic>
        <p:nvPicPr>
          <p:cNvPr id="26630" name="Picture 8" descr="19664-moz_koronaviru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43450" y="5600700"/>
            <a:ext cx="2400300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11" descr="Маршрут для паціентів — Все про гепатит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85050" y="5940425"/>
            <a:ext cx="21399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13" descr="Коронавірус в Україні (Офіційний інформаційний портал Кабінету Міністрів  України) - Федерація плавання України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274300" y="5765800"/>
            <a:ext cx="17383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 idx="4294967295"/>
          </p:nvPr>
        </p:nvSpPr>
        <p:spPr>
          <a:xfrm>
            <a:off x="1687513" y="233363"/>
            <a:ext cx="8912225" cy="1052512"/>
          </a:xfrm>
        </p:spPr>
        <p:txBody>
          <a:bodyPr/>
          <a:lstStyle/>
          <a:p>
            <a:r>
              <a:rPr lang="uk-UA" sz="2000" b="1" smtClean="0">
                <a:solidFill>
                  <a:srgbClr val="FF0000"/>
                </a:solidFill>
              </a:rPr>
              <a:t>Закон України «Про внесення змін до деяких законодавчих актів України, спрямованих на запобігання виникненню і поширенню коронавірусної хвороби (COVID-19)» № 530-IX від 17.03.2020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4294967295"/>
          </p:nvPr>
        </p:nvSpPr>
        <p:spPr>
          <a:xfrm>
            <a:off x="693738" y="1428750"/>
            <a:ext cx="6650037" cy="49053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1600" b="1" smtClean="0">
                <a:solidFill>
                  <a:schemeClr val="tx1"/>
                </a:solidFill>
              </a:rPr>
              <a:t>За спеціальним законом,  постанов Уряду та за рішеннями міських комісій з питань ТЕБ і НС надано доручення </a:t>
            </a:r>
            <a:r>
              <a:rPr lang="uk-UA" sz="1600" b="1" smtClean="0">
                <a:solidFill>
                  <a:srgbClr val="4326EE"/>
                </a:solidFill>
              </a:rPr>
              <a:t>керівникам установ, організацій та підприємств всіх форм власності: </a:t>
            </a:r>
          </a:p>
          <a:p>
            <a:pPr>
              <a:lnSpc>
                <a:spcPct val="80000"/>
              </a:lnSpc>
            </a:pPr>
            <a:r>
              <a:rPr lang="uk-UA" sz="1600" b="1" smtClean="0">
                <a:solidFill>
                  <a:schemeClr val="tx1"/>
                </a:solidFill>
              </a:rPr>
              <a:t>- по можливості </a:t>
            </a:r>
            <a:r>
              <a:rPr lang="uk-UA" sz="1600" b="1" smtClean="0">
                <a:solidFill>
                  <a:srgbClr val="4326EE"/>
                </a:solidFill>
              </a:rPr>
              <a:t>запровадити дистанційний режим роботи</a:t>
            </a:r>
            <a:r>
              <a:rPr lang="uk-UA" sz="1600" b="1" smtClean="0">
                <a:solidFill>
                  <a:schemeClr val="tx1"/>
                </a:solidFill>
              </a:rPr>
              <a:t> для свої працівників, </a:t>
            </a:r>
          </a:p>
          <a:p>
            <a:pPr>
              <a:lnSpc>
                <a:spcPct val="80000"/>
              </a:lnSpc>
            </a:pPr>
            <a:r>
              <a:rPr lang="uk-UA" sz="1600" b="1" smtClean="0">
                <a:solidFill>
                  <a:schemeClr val="tx1"/>
                </a:solidFill>
              </a:rPr>
              <a:t>- у разі неможливості запровадження дистанційного режиму роботи або обмеження такої  можливості - </a:t>
            </a:r>
            <a:r>
              <a:rPr lang="uk-UA" sz="1600" b="1" smtClean="0">
                <a:solidFill>
                  <a:srgbClr val="4326EE"/>
                </a:solidFill>
              </a:rPr>
              <a:t>забезпечити організацію і контроль своєчасним і повним проведенням профілактичних та протиепідемічних заходів на підприємствах, робочих місцях тощо.</a:t>
            </a:r>
          </a:p>
          <a:p>
            <a:pPr>
              <a:lnSpc>
                <a:spcPct val="80000"/>
              </a:lnSpc>
            </a:pPr>
            <a:r>
              <a:rPr lang="uk-UA" sz="1600" b="1" smtClean="0">
                <a:solidFill>
                  <a:schemeClr val="tx1"/>
                </a:solidFill>
              </a:rPr>
              <a:t>Тобто </a:t>
            </a:r>
            <a:r>
              <a:rPr lang="uk-UA" sz="1600" b="1" smtClean="0">
                <a:solidFill>
                  <a:srgbClr val="FF0000"/>
                </a:solidFill>
              </a:rPr>
              <a:t>повну відповідальність</a:t>
            </a:r>
            <a:r>
              <a:rPr lang="uk-UA" sz="1600" b="1" smtClean="0">
                <a:solidFill>
                  <a:schemeClr val="tx1"/>
                </a:solidFill>
              </a:rPr>
              <a:t> щодо забезпечення, організації і контролю за своєчасним і повним проведенням профілактичних та протиепідемічних заходів на підприємствах, робочих місцях, забезпечення працівників засобами індивідуального захисту,  антисептичними та дезінфікуючими засобами </a:t>
            </a:r>
            <a:r>
              <a:rPr lang="uk-UA" sz="1600" b="1" smtClean="0">
                <a:solidFill>
                  <a:srgbClr val="FF0000"/>
                </a:solidFill>
              </a:rPr>
              <a:t>несе безпосередньо  роботодавець. </a:t>
            </a:r>
          </a:p>
          <a:p>
            <a:pPr>
              <a:lnSpc>
                <a:spcPct val="80000"/>
              </a:lnSpc>
            </a:pPr>
            <a:r>
              <a:rPr lang="uk-UA" sz="1600" b="1" smtClean="0">
                <a:solidFill>
                  <a:srgbClr val="FF0000"/>
                </a:solidFill>
              </a:rPr>
              <a:t>Працівники не повинні нести ніякі витрати для свого захисту від шкідливих факторів на робочих місцях та під час протиепідемічних заходів!</a:t>
            </a:r>
          </a:p>
        </p:txBody>
      </p:sp>
      <p:pic>
        <p:nvPicPr>
          <p:cNvPr id="27651" name="Picture 12" descr="Де можна отримати офіційну інформацію щодо коронавірусу | Суспільство |  НОВИНИ | Черкаси – офіційний портал міської ради, міського голови,  виконавчого комітет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43775" y="1285875"/>
            <a:ext cx="487680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 idx="4294967295"/>
          </p:nvPr>
        </p:nvSpPr>
        <p:spPr>
          <a:xfrm>
            <a:off x="1687513" y="255588"/>
            <a:ext cx="6745287" cy="785812"/>
          </a:xfrm>
        </p:spPr>
        <p:txBody>
          <a:bodyPr/>
          <a:lstStyle/>
          <a:p>
            <a:r>
              <a:rPr lang="uk-UA" sz="2000" b="1" smtClean="0">
                <a:solidFill>
                  <a:schemeClr val="tx1"/>
                </a:solidFill>
              </a:rPr>
              <a:t>Обов’язків для керівників підприємств (суб</a:t>
            </a:r>
            <a:r>
              <a:rPr lang="en-US" sz="2000" b="1" smtClean="0">
                <a:solidFill>
                  <a:schemeClr val="tx1"/>
                </a:solidFill>
              </a:rPr>
              <a:t>’</a:t>
            </a:r>
            <a:r>
              <a:rPr lang="uk-UA" sz="2000" b="1" smtClean="0">
                <a:solidFill>
                  <a:schemeClr val="tx1"/>
                </a:solidFill>
              </a:rPr>
              <a:t>єктів господарювання) щодо проведення профілактичних та протиепідемічних заходів</a:t>
            </a:r>
          </a:p>
        </p:txBody>
      </p:sp>
      <p:sp>
        <p:nvSpPr>
          <p:cNvPr id="28674" name="Rectangle 3"/>
          <p:cNvSpPr>
            <a:spLocks noGrp="1"/>
          </p:cNvSpPr>
          <p:nvPr>
            <p:ph type="body" idx="4294967295"/>
          </p:nvPr>
        </p:nvSpPr>
        <p:spPr>
          <a:xfrm>
            <a:off x="762000" y="1333500"/>
            <a:ext cx="8013700" cy="2209800"/>
          </a:xfrm>
        </p:spPr>
        <p:txBody>
          <a:bodyPr/>
          <a:lstStyle/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uk-UA" sz="1200" b="1" smtClean="0">
                <a:solidFill>
                  <a:schemeClr val="tx1"/>
                </a:solidFill>
              </a:rPr>
              <a:t>Головний санітарний лікар України </a:t>
            </a:r>
            <a:r>
              <a:rPr lang="uk-UA" sz="1200" b="1" smtClean="0">
                <a:solidFill>
                  <a:schemeClr val="tx1"/>
                </a:solidFill>
                <a:hlinkClick r:id="rId2"/>
              </a:rPr>
              <a:t>затвердив 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  <a:hlinkClick r:id="rId2"/>
              </a:rPr>
              <a:t>постановою від 09.05.2020 р. № 16 </a:t>
            </a:r>
            <a:r>
              <a:rPr lang="uk-UA" sz="1200" b="1" smtClean="0">
                <a:solidFill>
                  <a:srgbClr val="008000"/>
                </a:solidFill>
                <a:hlinkClick r:id="rId2"/>
              </a:rPr>
              <a:t>Тимчасові рекомендації</a:t>
            </a:r>
            <a:r>
              <a:rPr lang="uk-UA" sz="1200" b="1" smtClean="0">
                <a:solidFill>
                  <a:srgbClr val="008000"/>
                </a:solidFill>
              </a:rPr>
              <a:t> щодо організації протиепідемічних заходів при здійсненні дозволених видів діяльності, які передбачають приймання відвідувачів у </a:t>
            </a:r>
            <a:r>
              <a:rPr lang="uk-UA" sz="1200" b="1" smtClean="0">
                <a:solidFill>
                  <a:schemeClr val="hlink"/>
                </a:solidFill>
              </a:rPr>
              <a:t>офісних приміщеннях</a:t>
            </a:r>
            <a:r>
              <a:rPr lang="uk-UA" sz="1200" b="1" smtClean="0">
                <a:solidFill>
                  <a:srgbClr val="008000"/>
                </a:solidFill>
              </a:rPr>
              <a:t> в період карантину у зв'язку з поширенням коронавірусної хвороби (COVID-19). 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  <a:hlinkClick r:id="rId2"/>
              </a:rPr>
              <a:t>постановою від</a:t>
            </a:r>
            <a:r>
              <a:rPr lang="uk-UA" sz="1200" b="1" smtClean="0">
                <a:solidFill>
                  <a:schemeClr val="tx1"/>
                </a:solidFill>
              </a:rPr>
              <a:t> </a:t>
            </a:r>
            <a:r>
              <a:rPr lang="uk-UA" sz="1200" b="1" smtClean="0">
                <a:solidFill>
                  <a:schemeClr val="hlink"/>
                </a:solidFill>
              </a:rPr>
              <a:t>22.08.2020 №50</a:t>
            </a:r>
            <a:r>
              <a:rPr lang="uk-UA" sz="1200" b="1" smtClean="0">
                <a:solidFill>
                  <a:schemeClr val="tx1"/>
                </a:solidFill>
              </a:rPr>
              <a:t> </a:t>
            </a:r>
            <a:r>
              <a:rPr lang="uk-UA" sz="1200" b="1" smtClean="0">
                <a:solidFill>
                  <a:srgbClr val="008000"/>
                </a:solidFill>
              </a:rPr>
              <a:t>“Протиепідемічні заходи </a:t>
            </a:r>
            <a:r>
              <a:rPr lang="uk-UA" sz="1200" b="1" smtClean="0">
                <a:solidFill>
                  <a:schemeClr val="hlink"/>
                </a:solidFill>
              </a:rPr>
              <a:t>у закладах освіти</a:t>
            </a:r>
            <a:r>
              <a:rPr lang="uk-UA" sz="1200" b="1" smtClean="0">
                <a:solidFill>
                  <a:srgbClr val="008000"/>
                </a:solidFill>
              </a:rPr>
              <a:t> на період карантину</a:t>
            </a:r>
            <a:r>
              <a:rPr lang="uk-UA" sz="1200" b="1" smtClean="0">
                <a:solidFill>
                  <a:schemeClr val="tx1"/>
                </a:solidFill>
              </a:rPr>
              <a:t> </a:t>
            </a:r>
            <a:r>
              <a:rPr lang="uk-UA" sz="1200" b="1" smtClean="0">
                <a:solidFill>
                  <a:srgbClr val="008000"/>
                </a:solidFill>
              </a:rPr>
              <a:t>у зв'язку з поширенням </a:t>
            </a:r>
            <a:r>
              <a:rPr lang="uk-UA" sz="1200" b="1" smtClean="0">
                <a:solidFill>
                  <a:schemeClr val="tx1"/>
                </a:solidFill>
              </a:rPr>
              <a:t>коронавірусної хвороби (COVID-19). 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  <a:hlinkClick r:id="rId2"/>
              </a:rPr>
              <a:t>постановою</a:t>
            </a:r>
            <a:r>
              <a:rPr lang="uk-UA" sz="1200" b="1" smtClean="0">
                <a:solidFill>
                  <a:schemeClr val="tx1"/>
                </a:solidFill>
              </a:rPr>
              <a:t> від 30.12.2020 No 57 “Про затвердження протиепідемічних заходів </a:t>
            </a:r>
            <a:r>
              <a:rPr lang="uk-UA" sz="1200" b="1" smtClean="0">
                <a:solidFill>
                  <a:srgbClr val="008000"/>
                </a:solidFill>
              </a:rPr>
              <a:t>у закладах громадського харчування</a:t>
            </a:r>
            <a:r>
              <a:rPr lang="uk-UA" sz="1200" b="1" smtClean="0">
                <a:solidFill>
                  <a:schemeClr val="tx1"/>
                </a:solidFill>
              </a:rPr>
              <a:t> на період карантину у зв’язку поширенням коронавірусної хвороби (COVID-19)”</a:t>
            </a:r>
          </a:p>
          <a:p>
            <a:pPr>
              <a:lnSpc>
                <a:spcPct val="80000"/>
              </a:lnSpc>
            </a:pPr>
            <a:r>
              <a:rPr lang="uk-UA" sz="1200" smtClean="0">
                <a:solidFill>
                  <a:schemeClr val="tx1"/>
                </a:solidFill>
              </a:rPr>
              <a:t> п</a:t>
            </a:r>
            <a:r>
              <a:rPr lang="uk-UA" sz="1200" b="1" smtClean="0">
                <a:solidFill>
                  <a:schemeClr val="tx1"/>
                </a:solidFill>
                <a:hlinkClick r:id="rId3"/>
              </a:rPr>
              <a:t>остановою №54</a:t>
            </a:r>
            <a:r>
              <a:rPr lang="uk-UA" sz="1200" smtClean="0">
                <a:solidFill>
                  <a:schemeClr val="tx1"/>
                </a:solidFill>
              </a:rPr>
              <a:t> від 09.09.2020</a:t>
            </a:r>
            <a:r>
              <a:rPr lang="uk-UA" sz="1200" b="1" smtClean="0">
                <a:solidFill>
                  <a:schemeClr val="tx1"/>
                </a:solidFill>
              </a:rPr>
              <a:t> </a:t>
            </a:r>
            <a:r>
              <a:rPr lang="uk-UA" sz="1200" smtClean="0">
                <a:solidFill>
                  <a:schemeClr val="tx1"/>
                </a:solidFill>
                <a:hlinkClick r:id="rId3"/>
              </a:rPr>
              <a:t>Про затвердження протиепідемічних заходів </a:t>
            </a:r>
            <a:r>
              <a:rPr lang="uk-UA" sz="1200" smtClean="0">
                <a:solidFill>
                  <a:srgbClr val="008000"/>
                </a:solidFill>
                <a:hlinkClick r:id="rId3"/>
              </a:rPr>
              <a:t>в деяких закладах фізичної культури та спорту</a:t>
            </a:r>
            <a:r>
              <a:rPr lang="uk-UA" sz="1200" smtClean="0">
                <a:solidFill>
                  <a:schemeClr val="tx1"/>
                </a:solidFill>
                <a:hlinkClick r:id="rId3"/>
              </a:rPr>
              <a:t> на період карантину у зв’язку з поширенням коронавірусної хвороби (COVID-19)</a:t>
            </a:r>
            <a:r>
              <a:rPr lang="uk-UA" sz="1200" smtClean="0">
                <a:solidFill>
                  <a:schemeClr val="tx1"/>
                </a:solidFill>
              </a:rPr>
              <a:t> та в інших сферах і видах економічної діяльності</a:t>
            </a:r>
          </a:p>
          <a:p>
            <a:pPr>
              <a:lnSpc>
                <a:spcPct val="80000"/>
              </a:lnSpc>
            </a:pPr>
            <a:r>
              <a:rPr lang="uk-UA" sz="1200" b="1" i="1" smtClean="0">
                <a:solidFill>
                  <a:schemeClr val="tx1"/>
                </a:solidFill>
              </a:rPr>
              <a:t>Постанови та розпорядження Головного санітарного лікаря України </a:t>
            </a:r>
            <a:r>
              <a:rPr lang="uk-UA" sz="1200" b="1" i="1" smtClean="0">
                <a:solidFill>
                  <a:schemeClr val="tx1"/>
                </a:solidFill>
                <a:hlinkClick r:id="rId4"/>
              </a:rPr>
              <a:t>COVID 19. Офіційні документи і рекомендації.</a:t>
            </a:r>
            <a:r>
              <a:rPr lang="uk-UA" sz="1200" b="1" smtClean="0">
                <a:solidFill>
                  <a:schemeClr val="tx1"/>
                </a:solidFill>
              </a:rPr>
              <a:t>розміщенні на офіційному сайті Міністерства охорони здоров’я України </a:t>
            </a:r>
            <a:r>
              <a:rPr lang="uk-UA" sz="1200" b="1" i="1" smtClean="0">
                <a:solidFill>
                  <a:schemeClr val="tx1"/>
                </a:solidFill>
              </a:rPr>
              <a:t>https://moz.gov.ua/golovnij-derzhavnij-sanitarnij-likar-ukraini</a:t>
            </a:r>
            <a:r>
              <a:rPr lang="uk-UA" sz="1200" b="1" smtClean="0">
                <a:solidFill>
                  <a:schemeClr val="tx1"/>
                </a:solidFill>
              </a:rPr>
              <a:t>. </a:t>
            </a:r>
            <a:r>
              <a:rPr lang="ru-RU" sz="1200" b="1" i="1" smtClean="0">
                <a:solidFill>
                  <a:schemeClr val="tx1"/>
                </a:solidFill>
                <a:hlinkClick r:id="rId5"/>
              </a:rPr>
              <a:t>https://moz.gov.ua/koronavirus-2019-ncov</a:t>
            </a:r>
            <a:r>
              <a:rPr lang="ru-RU" sz="1200" b="1" i="1" smtClean="0">
                <a:solidFill>
                  <a:schemeClr val="tx1"/>
                </a:solidFill>
              </a:rPr>
              <a:t> та </a:t>
            </a:r>
            <a:endParaRPr lang="uk-UA" sz="1200" b="1" i="1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endParaRPr lang="uk-UA" sz="1200" b="1" i="1" smtClean="0">
              <a:solidFill>
                <a:schemeClr val="tx1"/>
              </a:solidFill>
            </a:endParaRPr>
          </a:p>
        </p:txBody>
      </p:sp>
      <p:pic>
        <p:nvPicPr>
          <p:cNvPr id="28675" name="Picture 4" descr="wcms_74526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775700" y="3930650"/>
            <a:ext cx="3416300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5"/>
          <p:cNvSpPr>
            <a:spLocks noChangeArrowheads="1"/>
          </p:cNvSpPr>
          <p:nvPr/>
        </p:nvSpPr>
        <p:spPr bwMode="auto">
          <a:xfrm>
            <a:off x="952500" y="4775200"/>
            <a:ext cx="7823200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uk-UA" sz="1200" b="1" i="1">
                <a:latin typeface="Century Gothic" pitchFamily="34" charset="0"/>
              </a:rPr>
              <a:t>Крім того, </a:t>
            </a:r>
            <a:r>
              <a:rPr lang="uk-UA" sz="1200" b="1">
                <a:solidFill>
                  <a:srgbClr val="4326EE"/>
                </a:solidFill>
                <a:latin typeface="Century Gothic" pitchFamily="34" charset="0"/>
              </a:rPr>
              <a:t>Бюро МОП</a:t>
            </a:r>
            <a:r>
              <a:rPr lang="uk-UA" sz="1200" b="1">
                <a:latin typeface="Century Gothic" pitchFamily="34" charset="0"/>
              </a:rPr>
              <a:t> з питань діяльності організацій роботодавців </a:t>
            </a:r>
            <a:r>
              <a:rPr lang="uk-UA" sz="1200" b="1" i="1">
                <a:latin typeface="Century Gothic" pitchFamily="34" charset="0"/>
              </a:rPr>
              <a:t>розробили </a:t>
            </a:r>
          </a:p>
          <a:p>
            <a:pPr defTabSz="914400"/>
            <a:r>
              <a:rPr lang="uk-UA" sz="1200" b="1" i="1">
                <a:solidFill>
                  <a:srgbClr val="008000"/>
                </a:solidFill>
                <a:latin typeface="Century Gothic" pitchFamily="34" charset="0"/>
              </a:rPr>
              <a:t>Шестиетапний план забезпечення безперервної діяльності малих та середніх підприємств (МСП) в умовах кризи, пов’язаної з COVID-19.</a:t>
            </a:r>
            <a:endParaRPr lang="uk-UA" sz="1200" b="1">
              <a:solidFill>
                <a:srgbClr val="008000"/>
              </a:solidFill>
              <a:latin typeface="Century Gothic" pitchFamily="34" charset="0"/>
            </a:endParaRPr>
          </a:p>
          <a:p>
            <a:pPr defTabSz="914400"/>
            <a:r>
              <a:rPr lang="uk-UA" sz="1000" b="1">
                <a:latin typeface="Century Gothic" pitchFamily="34" charset="0"/>
              </a:rPr>
              <a:t>Цей документ призначений для надання підтримки малим та середнім підприємствам (МСП) під час кризи, пов’язаної з COVID-19. Переважно це передбачає розробку індивідуальних «Планів забезпечення безперервної діяльності» для підприємств.</a:t>
            </a:r>
          </a:p>
          <a:p>
            <a:pPr defTabSz="914400"/>
            <a:r>
              <a:rPr lang="uk-UA" sz="1000" b="1">
                <a:latin typeface="Century Gothic" pitchFamily="34" charset="0"/>
              </a:rPr>
              <a:t>Документ дозволить:</a:t>
            </a:r>
          </a:p>
          <a:p>
            <a:pPr defTabSz="914400"/>
            <a:r>
              <a:rPr lang="uk-UA" sz="1000" b="1">
                <a:latin typeface="Century Gothic" pitchFamily="34" charset="0"/>
              </a:rPr>
              <a:t>      1. оцінити рівень ризику та уразливості Вашого підприємства; та</a:t>
            </a:r>
          </a:p>
          <a:p>
            <a:pPr defTabSz="914400"/>
            <a:r>
              <a:rPr lang="uk-UA" sz="1000" b="1">
                <a:latin typeface="Century Gothic" pitchFamily="34" charset="0"/>
              </a:rPr>
              <a:t>      2. розробити ефективну систему реагування на ризики та надзвичайні ситуації для підприємства.</a:t>
            </a:r>
            <a:endParaRPr lang="uk-UA" sz="1000" b="1" u="sng">
              <a:latin typeface="Century Gothic" pitchFamily="34" charset="0"/>
            </a:endParaRPr>
          </a:p>
          <a:p>
            <a:pPr defTabSz="914400"/>
            <a:r>
              <a:rPr lang="uk-UA" sz="1000" b="1" i="1" u="sng">
                <a:latin typeface="Century Gothic" pitchFamily="34" charset="0"/>
              </a:rPr>
              <a:t>Ознайомитись з відповідним планом можливо на сайті ФПУ за посиланням </a:t>
            </a:r>
            <a:r>
              <a:rPr lang="uk-UA" sz="1000" b="1" i="1">
                <a:latin typeface="Century Gothic" pitchFamily="34" charset="0"/>
                <a:hlinkClick r:id="rId7"/>
              </a:rPr>
              <a:t>https://fpsu.org.ua/images/images/2020/May/260520/</a:t>
            </a:r>
            <a:endParaRPr lang="uk-UA" sz="1000" b="1" i="1">
              <a:latin typeface="Century Gothic" pitchFamily="34" charset="0"/>
            </a:endParaRPr>
          </a:p>
        </p:txBody>
      </p:sp>
      <p:pic>
        <p:nvPicPr>
          <p:cNvPr id="28677" name="Picture 7" descr="ЯК ЗАХИСТИТИ ПРАЦІВНИКІВ ВІД КОРОНАВІРУСУ | DQS Україн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775700" y="0"/>
            <a:ext cx="3416300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 idx="4294967295"/>
          </p:nvPr>
        </p:nvSpPr>
        <p:spPr>
          <a:xfrm>
            <a:off x="2103438" y="296863"/>
            <a:ext cx="9401175" cy="1281112"/>
          </a:xfrm>
        </p:spPr>
        <p:txBody>
          <a:bodyPr/>
          <a:lstStyle/>
          <a:p>
            <a:r>
              <a:rPr lang="uk-UA" sz="2000" b="1" smtClean="0">
                <a:solidFill>
                  <a:srgbClr val="FF0000"/>
                </a:solidFill>
              </a:rPr>
              <a:t>Розглянемо вимоги щодо протиепідемічних заходів до роботодавців (суб’єктів господарювання) , </a:t>
            </a:r>
            <a:r>
              <a:rPr lang="uk-UA" sz="2000" b="1" smtClean="0">
                <a:solidFill>
                  <a:srgbClr val="4326EE"/>
                </a:solidFill>
              </a:rPr>
              <a:t>встановлені по місту Києву</a:t>
            </a:r>
            <a:r>
              <a:rPr lang="uk-UA" sz="2000" b="1" smtClean="0">
                <a:solidFill>
                  <a:schemeClr val="tx1"/>
                </a:solidFill>
              </a:rPr>
              <a:t> </a:t>
            </a:r>
            <a:br>
              <a:rPr lang="uk-UA" sz="2000" b="1" smtClean="0">
                <a:solidFill>
                  <a:schemeClr val="tx1"/>
                </a:solidFill>
              </a:rPr>
            </a:br>
            <a:r>
              <a:rPr lang="uk-UA" sz="2000" b="1" smtClean="0">
                <a:solidFill>
                  <a:schemeClr val="tx1"/>
                </a:solidFill>
              </a:rPr>
              <a:t>рішенням Постійної комісії з питань ТЕБ і НС Київської місцевої державної адміністрації</a:t>
            </a:r>
            <a:endParaRPr lang="uk-UA" sz="2000" b="1" u="sng" smtClean="0">
              <a:solidFill>
                <a:schemeClr val="tx1"/>
              </a:solidFill>
            </a:endParaRPr>
          </a:p>
        </p:txBody>
      </p:sp>
      <p:sp>
        <p:nvSpPr>
          <p:cNvPr id="29698" name="Rectangle 3"/>
          <p:cNvSpPr>
            <a:spLocks noGrp="1"/>
          </p:cNvSpPr>
          <p:nvPr>
            <p:ph type="body" idx="4294967295"/>
          </p:nvPr>
        </p:nvSpPr>
        <p:spPr>
          <a:xfrm>
            <a:off x="1317625" y="1765300"/>
            <a:ext cx="10526713" cy="46132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1000" b="1" i="1" smtClean="0">
                <a:solidFill>
                  <a:schemeClr val="tx1"/>
                </a:solidFill>
              </a:rPr>
              <a:t>Розпорядження керівника робіт із ліквідації наслідків надзвичайної ситуації «Про внесення змін до розпорядження керівника робіт з ліквідації наслідків надзвичайної ситуації регіонального рівня, яка відноситься до категорії «Медико-біологічні</a:t>
            </a:r>
            <a:r>
              <a:rPr lang="uk-UA" sz="1200" b="1" i="1" smtClean="0">
                <a:solidFill>
                  <a:schemeClr val="tx1"/>
                </a:solidFill>
              </a:rPr>
              <a:t> НС» </a:t>
            </a:r>
            <a:r>
              <a:rPr lang="uk-UA" sz="1200" smtClean="0">
                <a:solidFill>
                  <a:schemeClr val="tx1"/>
                </a:solidFill>
              </a:rPr>
              <a:t>код 20713 «Надзвичайна ситуація, пов’язана з епідемічним спалахом небезпечних інфекційних хвороб» від 23 травня 2020 року № 47» від 01.07.2020 № 62. 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rgbClr val="FF0000"/>
                </a:solidFill>
              </a:rPr>
              <a:t>Так, суб’єкти господарювання, які здійснюють діяльність у столиці, </a:t>
            </a:r>
            <a:r>
              <a:rPr lang="uk-UA" sz="1400" b="1" i="1" smtClean="0">
                <a:solidFill>
                  <a:srgbClr val="FF0000"/>
                </a:solidFill>
              </a:rPr>
              <a:t>зобов’язані: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rgbClr val="4326EE"/>
                </a:solidFill>
              </a:rPr>
              <a:t>проводити щоденний інструктаж</a:t>
            </a:r>
            <a:r>
              <a:rPr lang="uk-UA" sz="1200" b="1" smtClean="0">
                <a:solidFill>
                  <a:schemeClr val="tx1"/>
                </a:solidFill>
              </a:rPr>
              <a:t> для працівників щодо запобігання поширенню коронавірусної інфекції COVID-19, дотримання правил респіраторної гігієни та протиепідемічних заходів;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допускати до роботи працівників за умови </a:t>
            </a:r>
            <a:r>
              <a:rPr lang="uk-UA" sz="1200" b="1" smtClean="0">
                <a:solidFill>
                  <a:srgbClr val="4326EE"/>
                </a:solidFill>
              </a:rPr>
              <a:t>наявності в них вдягнених засобів індивідуального захисту</a:t>
            </a:r>
            <a:r>
              <a:rPr lang="uk-UA" sz="1200" b="1" smtClean="0">
                <a:solidFill>
                  <a:schemeClr val="tx1"/>
                </a:solidFill>
              </a:rPr>
              <a:t> (ЗІЗ) — зокрема, респіратора чи захисної маски, у тому числі виготовлених самостійно, одноразових рукавичок;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rgbClr val="4326EE"/>
                </a:solidFill>
              </a:rPr>
              <a:t>забезпечити проведення щоденної термометрії</a:t>
            </a:r>
            <a:r>
              <a:rPr lang="uk-UA" sz="1200" b="1" smtClean="0">
                <a:solidFill>
                  <a:schemeClr val="tx1"/>
                </a:solidFill>
              </a:rPr>
              <a:t> всіх працівників, із внесенням відповідних результатів до оформлених на кожного працівника листків термометрії;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rgbClr val="4326EE"/>
                </a:solidFill>
              </a:rPr>
              <a:t>забезпечити всіх працівників ЗІЗ</a:t>
            </a:r>
            <a:r>
              <a:rPr lang="uk-UA" sz="1200" b="1" smtClean="0">
                <a:solidFill>
                  <a:schemeClr val="tx1"/>
                </a:solidFill>
              </a:rPr>
              <a:t> із розрахунку одна захисна маска на три години роботи; одноразові рукавички необхідно змінювати після кожної дії (виробничого процесу), не пов’язаних між собою;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rgbClr val="4326EE"/>
                </a:solidFill>
              </a:rPr>
              <a:t>мати запас ЗІЗ із розрахунку на наступні п’ять робочих днів</a:t>
            </a:r>
            <a:r>
              <a:rPr lang="uk-UA" sz="1200" b="1" smtClean="0">
                <a:solidFill>
                  <a:schemeClr val="tx1"/>
                </a:solidFill>
              </a:rPr>
              <a:t>, зокрема на одну робочу зміну — безпосередньо на робочому місці працівника;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rgbClr val="4326EE"/>
                </a:solidFill>
              </a:rPr>
              <a:t>організувати централізований збір використаних ЗІЗ</a:t>
            </a:r>
            <a:r>
              <a:rPr lang="uk-UA" sz="1200" b="1" smtClean="0">
                <a:solidFill>
                  <a:schemeClr val="tx1"/>
                </a:solidFill>
              </a:rPr>
              <a:t>, паперових серветок в окремі контейнери (урни) з кришками та одноразовими поліетиленовими пакетами;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rgbClr val="4326EE"/>
                </a:solidFill>
              </a:rPr>
              <a:t>провести працівникам навчання</a:t>
            </a:r>
            <a:r>
              <a:rPr lang="uk-UA" sz="1200" b="1" smtClean="0">
                <a:solidFill>
                  <a:schemeClr val="tx1"/>
                </a:solidFill>
              </a:rPr>
              <a:t>, як надягати, використовувати, знімати та утилізувати ЗІЗ; встановити контроль за дотриманням цих вимог;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• </a:t>
            </a:r>
            <a:r>
              <a:rPr lang="uk-UA" sz="1200" b="1" smtClean="0">
                <a:solidFill>
                  <a:srgbClr val="4326EE"/>
                </a:solidFill>
              </a:rPr>
              <a:t>забезпечити медпункти (за наявності) необхідними засобами та обладнанням</a:t>
            </a:r>
            <a:r>
              <a:rPr lang="uk-UA" sz="1200" b="1" smtClean="0">
                <a:solidFill>
                  <a:schemeClr val="tx1"/>
                </a:solidFill>
              </a:rPr>
              <a:t> — термометрами, бактерицидними випромінювачами, дезінфекційними та антисептичними засобами, засобами особистої гігієни й індивідуального захисту тощо;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• виконувати інші обов’язки, передбачені розпорядженням. </a:t>
            </a:r>
            <a:br>
              <a:rPr lang="uk-UA" sz="1200" b="1" smtClean="0">
                <a:solidFill>
                  <a:schemeClr val="tx1"/>
                </a:solidFill>
              </a:rPr>
            </a:br>
            <a:endParaRPr lang="uk-UA" sz="1200" b="1" u="sng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 idx="4294967295"/>
          </p:nvPr>
        </p:nvSpPr>
        <p:spPr>
          <a:xfrm>
            <a:off x="1841500" y="192088"/>
            <a:ext cx="5600700" cy="1281112"/>
          </a:xfrm>
        </p:spPr>
        <p:txBody>
          <a:bodyPr/>
          <a:lstStyle/>
          <a:p>
            <a:r>
              <a:rPr lang="uk-UA" sz="2800" b="1" smtClean="0"/>
              <a:t>Як запобігти поширенню COVID-19 на робочих місцях</a:t>
            </a:r>
            <a:br>
              <a:rPr lang="uk-UA" sz="2800" b="1" smtClean="0"/>
            </a:br>
            <a:endParaRPr lang="uk-UA" sz="2800" b="1" smtClean="0"/>
          </a:p>
        </p:txBody>
      </p:sp>
      <p:sp>
        <p:nvSpPr>
          <p:cNvPr id="30722" name="Rectangle 3"/>
          <p:cNvSpPr>
            <a:spLocks noGrp="1"/>
          </p:cNvSpPr>
          <p:nvPr>
            <p:ph type="body" idx="4294967295"/>
          </p:nvPr>
        </p:nvSpPr>
        <p:spPr>
          <a:xfrm>
            <a:off x="481013" y="1295400"/>
            <a:ext cx="7608887" cy="3327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mtClean="0">
                <a:solidFill>
                  <a:schemeClr val="tx1"/>
                </a:solidFill>
              </a:rPr>
              <a:t>Наприклад, Постійна комісія з питань техногенно-екологічної безпеки та надзвичайних ситуацій </a:t>
            </a:r>
            <a:r>
              <a:rPr lang="uk-UA" b="1" smtClean="0">
                <a:solidFill>
                  <a:schemeClr val="tx1"/>
                </a:solidFill>
              </a:rPr>
              <a:t>КМДА</a:t>
            </a:r>
            <a:r>
              <a:rPr lang="uk-UA" smtClean="0">
                <a:solidFill>
                  <a:schemeClr val="tx1"/>
                </a:solidFill>
              </a:rPr>
              <a:t> ще </a:t>
            </a:r>
            <a:r>
              <a:rPr lang="uk-UA" b="1" smtClean="0">
                <a:solidFill>
                  <a:schemeClr val="tx1"/>
                </a:solidFill>
              </a:rPr>
              <a:t>6 березня</a:t>
            </a:r>
            <a:r>
              <a:rPr lang="uk-UA" smtClean="0">
                <a:solidFill>
                  <a:schemeClr val="tx1"/>
                </a:solidFill>
              </a:rPr>
              <a:t> ухвалила рішення про прийняття </a:t>
            </a:r>
            <a:r>
              <a:rPr lang="uk-UA" smtClean="0">
                <a:solidFill>
                  <a:schemeClr val="tx1"/>
                </a:solidFill>
                <a:hlinkClick r:id="rId2"/>
              </a:rPr>
              <a:t>додаткових заходів</a:t>
            </a:r>
            <a:r>
              <a:rPr lang="uk-UA" smtClean="0">
                <a:solidFill>
                  <a:schemeClr val="tx1"/>
                </a:solidFill>
              </a:rPr>
              <a:t> запобігання поширенню коронавірусної інфекції (COVID-19). Одна з вимог - </a:t>
            </a:r>
            <a:r>
              <a:rPr lang="uk-UA" b="1" smtClean="0">
                <a:solidFill>
                  <a:schemeClr val="tx1"/>
                </a:solidFill>
              </a:rPr>
              <a:t>посилити поточні дезінфекційні заходи</a:t>
            </a:r>
            <a:r>
              <a:rPr lang="uk-UA" smtClean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uk-UA" b="1" smtClean="0">
                <a:solidFill>
                  <a:schemeClr val="tx1"/>
                </a:solidFill>
              </a:rPr>
              <a:t>Державна служба України з питань праці</a:t>
            </a:r>
            <a:r>
              <a:rPr lang="uk-UA" smtClean="0">
                <a:solidFill>
                  <a:schemeClr val="tx1"/>
                </a:solidFill>
              </a:rPr>
              <a:t> </a:t>
            </a:r>
            <a:r>
              <a:rPr lang="uk-UA" smtClean="0">
                <a:solidFill>
                  <a:schemeClr val="tx1"/>
                </a:solidFill>
                <a:hlinkClick r:id="rId3"/>
              </a:rPr>
              <a:t>надала</a:t>
            </a:r>
            <a:r>
              <a:rPr lang="uk-UA" smtClean="0">
                <a:solidFill>
                  <a:schemeClr val="tx1"/>
                </a:solidFill>
              </a:rPr>
              <a:t> “</a:t>
            </a:r>
            <a:r>
              <a:rPr lang="uk-UA" b="1" smtClean="0">
                <a:solidFill>
                  <a:srgbClr val="FF0000"/>
                </a:solidFill>
              </a:rPr>
              <a:t>Рекомендації для роботодавців щодо запровадження запобіжних заходів розповсюдження COVID-19 на робочих місцях”</a:t>
            </a:r>
            <a:endParaRPr lang="uk-UA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uk-UA" sz="1400" smtClean="0">
                <a:hlinkClick r:id="rId4"/>
              </a:rPr>
              <a:t>https://dsp.gov.ua/main-news/rekomendatsii-vooz-shchodo-zaprovadzhennia-zapobizhnykh-zakhodiv-rozpovsiudzhennia-covid-19-na-robochykh-mistsiakh-pratsivnykiv/</a:t>
            </a:r>
            <a:endParaRPr lang="uk-UA" sz="1400" smtClean="0"/>
          </a:p>
          <a:p>
            <a:pPr>
              <a:lnSpc>
                <a:spcPct val="90000"/>
              </a:lnSpc>
            </a:pPr>
            <a:endParaRPr lang="uk-UA" sz="1400" smtClean="0"/>
          </a:p>
        </p:txBody>
      </p:sp>
      <p:pic>
        <p:nvPicPr>
          <p:cNvPr id="30723" name="Picture 4" descr="wcms_74525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31200" y="0"/>
            <a:ext cx="3695700" cy="509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1054100" y="4968875"/>
            <a:ext cx="10450513" cy="14287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114264" tIns="152352" bIns="0" anchor="ctr">
            <a:spAutoFit/>
          </a:bodyPr>
          <a:lstStyle/>
          <a:p>
            <a:pPr indent="450850">
              <a:buFontTx/>
              <a:buChar char="•"/>
            </a:pPr>
            <a:r>
              <a:rPr lang="uk-UA" sz="1400" b="1">
                <a:solidFill>
                  <a:srgbClr val="4326EE"/>
                </a:solidFill>
                <a:latin typeface="Century Gothic" pitchFamily="34" charset="0"/>
              </a:rPr>
              <a:t>МОП: «COVID-19: поради з безпеки і здоров’я на роботі – tips on OSH measures/COVID-19»</a:t>
            </a:r>
          </a:p>
          <a:p>
            <a:pPr indent="450850"/>
            <a:r>
              <a:rPr lang="uk-UA" sz="1400" b="1">
                <a:latin typeface="Century Gothic" pitchFamily="34" charset="0"/>
              </a:rPr>
              <a:t>https://www.ilo.org/budapest/what-we-do/projects/declared-work-ukraine/WCMS_744288/lang--en/index.htm</a:t>
            </a:r>
          </a:p>
          <a:p>
            <a:pPr indent="450850"/>
            <a:r>
              <a:rPr lang="uk-UA" sz="1400" i="1">
                <a:latin typeface="Century Gothic" pitchFamily="34" charset="0"/>
              </a:rPr>
              <a:t>Тут ви знайдете порадники щодо заходів з безпеки і здоров’я на роботі для попередження поширення COVID-19. Вони пристосовані до особливостей конкретних галузей або ж професій. Розроблено Міністерством праці Франції у співпраці з іншими органами. Перекладено на українську мову за підтримки Проєкту ЄС-МОП «На шляху до безпечної, здорової та задекларованої праці в Україні».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 idx="4294967295"/>
          </p:nvPr>
        </p:nvSpPr>
        <p:spPr>
          <a:xfrm>
            <a:off x="1658938" y="274638"/>
            <a:ext cx="5494337" cy="784225"/>
          </a:xfrm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chemeClr val="tx1"/>
                </a:solidFill>
              </a:rPr>
              <a:t>За час карантину фахівці ФПУ розробили:</a:t>
            </a:r>
            <a:r>
              <a:rPr lang="ru-RU" sz="2000" b="1" smtClean="0">
                <a:solidFill>
                  <a:srgbClr val="4326EE"/>
                </a:solidFill>
              </a:rPr>
              <a:t> </a:t>
            </a:r>
          </a:p>
        </p:txBody>
      </p:sp>
      <p:sp>
        <p:nvSpPr>
          <p:cNvPr id="31746" name="Rectangle 3"/>
          <p:cNvSpPr>
            <a:spLocks noGrp="1"/>
          </p:cNvSpPr>
          <p:nvPr>
            <p:ph type="body" idx="4294967295"/>
          </p:nvPr>
        </p:nvSpPr>
        <p:spPr>
          <a:xfrm>
            <a:off x="873125" y="1457325"/>
            <a:ext cx="6767513" cy="24288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b="1" smtClean="0">
                <a:solidFill>
                  <a:srgbClr val="3333CC"/>
                </a:solidFill>
                <a:ea typeface="Arial Unicode MS" pitchFamily="34" charset="-128"/>
                <a:cs typeface="Arial Unicode MS" pitchFamily="34" charset="-128"/>
              </a:rPr>
              <a:t>Рекомендації щодо запровадження запобіжних заходів розповсюдження COVID-19 на робочих місцях </a:t>
            </a:r>
            <a:r>
              <a:rPr lang="ru-RU" b="1" smtClean="0">
                <a:solidFill>
                  <a:srgbClr val="3333CC"/>
                </a:solidFill>
                <a:ea typeface="Arial Unicode MS" pitchFamily="34" charset="-128"/>
                <a:cs typeface="Arial Unicode MS" pitchFamily="34" charset="-128"/>
              </a:rPr>
              <a:t>в установах, </a:t>
            </a:r>
            <a:r>
              <a:rPr lang="uk-UA" b="1" smtClean="0">
                <a:solidFill>
                  <a:srgbClr val="3333CC"/>
                </a:solidFill>
                <a:ea typeface="Arial Unicode MS" pitchFamily="34" charset="-128"/>
                <a:cs typeface="Arial Unicode MS" pitchFamily="34" charset="-128"/>
              </a:rPr>
              <a:t>на виробництві</a:t>
            </a:r>
            <a:r>
              <a:rPr lang="ru-RU" b="1" smtClean="0">
                <a:solidFill>
                  <a:srgbClr val="3333CC"/>
                </a:solidFill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uk-UA" b="1" smtClean="0">
                <a:solidFill>
                  <a:srgbClr val="FF0000"/>
                </a:solidFill>
              </a:rPr>
              <a:t>Рекомендації щодо </a:t>
            </a:r>
            <a:r>
              <a:rPr lang="ru-RU" b="1" smtClean="0">
                <a:solidFill>
                  <a:srgbClr val="FF0000"/>
                </a:solidFill>
              </a:rPr>
              <a:t>о</a:t>
            </a:r>
            <a:r>
              <a:rPr lang="uk-UA" b="1" smtClean="0">
                <a:solidFill>
                  <a:srgbClr val="FF0000"/>
                </a:solidFill>
              </a:rPr>
              <a:t>сновн</a:t>
            </a:r>
            <a:r>
              <a:rPr lang="ru-RU" b="1" smtClean="0">
                <a:solidFill>
                  <a:srgbClr val="FF0000"/>
                </a:solidFill>
              </a:rPr>
              <a:t>их</a:t>
            </a:r>
            <a:r>
              <a:rPr lang="uk-UA" b="1" smtClean="0">
                <a:solidFill>
                  <a:srgbClr val="FF0000"/>
                </a:solidFill>
              </a:rPr>
              <a:t> ді</a:t>
            </a:r>
            <a:r>
              <a:rPr lang="ru-RU" b="1" smtClean="0">
                <a:solidFill>
                  <a:srgbClr val="FF0000"/>
                </a:solidFill>
              </a:rPr>
              <a:t>й</a:t>
            </a:r>
            <a:r>
              <a:rPr lang="uk-UA" b="1" smtClean="0">
                <a:solidFill>
                  <a:srgbClr val="FF0000"/>
                </a:solidFill>
              </a:rPr>
              <a:t> профспілок з      питань захисту безпеки і здоров’я працівників від Covid-19</a:t>
            </a:r>
            <a:r>
              <a:rPr lang="ru-RU" b="1" smtClean="0">
                <a:solidFill>
                  <a:srgbClr val="FF00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uk-UA" b="1" smtClean="0">
                <a:solidFill>
                  <a:srgbClr val="008000"/>
                </a:solidFill>
              </a:rPr>
              <a:t>Чек-лист для здійснення профспілкового контролю щодо захисту</a:t>
            </a:r>
            <a:r>
              <a:rPr lang="uk-UA" smtClean="0">
                <a:solidFill>
                  <a:srgbClr val="008000"/>
                </a:solidFill>
              </a:rPr>
              <a:t> </a:t>
            </a:r>
            <a:r>
              <a:rPr lang="uk-UA" b="1" smtClean="0">
                <a:solidFill>
                  <a:srgbClr val="008000"/>
                </a:solidFill>
              </a:rPr>
              <a:t>безпеки і здоров’я працівників від Covid-19</a:t>
            </a:r>
            <a:r>
              <a:rPr lang="ru-RU" smtClean="0">
                <a:solidFill>
                  <a:srgbClr val="0080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ru-RU" b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600" b="1" smtClean="0">
              <a:solidFill>
                <a:srgbClr val="3333CC"/>
              </a:solidFill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ru-RU" sz="900" b="1" smtClean="0">
              <a:solidFill>
                <a:srgbClr val="3333CC"/>
              </a:solidFill>
            </a:endParaRPr>
          </a:p>
        </p:txBody>
      </p:sp>
      <p:sp>
        <p:nvSpPr>
          <p:cNvPr id="31747" name="Rectangle 8"/>
          <p:cNvSpPr>
            <a:spLocks noChangeArrowheads="1"/>
          </p:cNvSpPr>
          <p:nvPr/>
        </p:nvSpPr>
        <p:spPr bwMode="auto">
          <a:xfrm>
            <a:off x="1168400" y="4479925"/>
            <a:ext cx="64722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3333CC"/>
                </a:solidFill>
                <a:latin typeface="Century Gothic" pitchFamily="34" charset="0"/>
              </a:rPr>
              <a:t>Листивка 1:"</a:t>
            </a:r>
            <a:r>
              <a:rPr lang="ru-RU" sz="1200" b="1">
                <a:solidFill>
                  <a:srgbClr val="008000"/>
                </a:solidFill>
                <a:latin typeface="Century Gothic" pitchFamily="34" charset="0"/>
              </a:rPr>
              <a:t>БЕЗПЕКА НА РОБОЧОМУ МІСЦІ</a:t>
            </a:r>
            <a:r>
              <a:rPr lang="ru-RU" sz="1200" b="1" i="1">
                <a:solidFill>
                  <a:srgbClr val="3333CC"/>
                </a:solidFill>
                <a:latin typeface="Century Gothic" pitchFamily="34" charset="0"/>
              </a:rPr>
              <a:t>: </a:t>
            </a:r>
            <a:r>
              <a:rPr lang="uk-UA" sz="1200" b="1">
                <a:solidFill>
                  <a:srgbClr val="3333CC"/>
                </a:solidFill>
                <a:latin typeface="Century Gothic" pitchFamily="34" charset="0"/>
              </a:rPr>
              <a:t>запобігання заворювань та поширення коронавірусної хвороби Covid-19</a:t>
            </a:r>
          </a:p>
          <a:p>
            <a:endParaRPr lang="uk-UA" sz="1200" b="1">
              <a:solidFill>
                <a:srgbClr val="3333CC"/>
              </a:solidFill>
              <a:latin typeface="Century Gothic" pitchFamily="34" charset="0"/>
            </a:endParaRPr>
          </a:p>
          <a:p>
            <a:r>
              <a:rPr lang="uk-UA" sz="1200" b="1">
                <a:solidFill>
                  <a:srgbClr val="3333CC"/>
                </a:solidFill>
                <a:latin typeface="Century Gothic" pitchFamily="34" charset="0"/>
              </a:rPr>
              <a:t>Листівка 2: </a:t>
            </a:r>
            <a:r>
              <a:rPr lang="ru-RU" sz="1200" b="1">
                <a:solidFill>
                  <a:srgbClr val="3333CC"/>
                </a:solidFill>
                <a:latin typeface="Century Gothic" pitchFamily="34" charset="0"/>
              </a:rPr>
              <a:t> "</a:t>
            </a:r>
            <a:r>
              <a:rPr lang="ru-RU" sz="1200" b="1">
                <a:solidFill>
                  <a:srgbClr val="008000"/>
                </a:solidFill>
                <a:latin typeface="Century Gothic" pitchFamily="34" charset="0"/>
              </a:rPr>
              <a:t>ЗНАЙ І ЗАХИЩАЙ СВОЇ  ПРАВА  НА БЕЗПЕЧНУ ПРАЦЮ</a:t>
            </a:r>
            <a:r>
              <a:rPr lang="ru-RU" sz="1200" b="1">
                <a:solidFill>
                  <a:srgbClr val="3333CC"/>
                </a:solidFill>
                <a:latin typeface="Century Gothic" pitchFamily="34" charset="0"/>
              </a:rPr>
              <a:t>» під час карантнину та надзвичайної ситуації щодо </a:t>
            </a:r>
            <a:r>
              <a:rPr lang="uk-UA" sz="1200" b="1">
                <a:solidFill>
                  <a:srgbClr val="3333CC"/>
                </a:solidFill>
                <a:latin typeface="Century Gothic" pitchFamily="34" charset="0"/>
              </a:rPr>
              <a:t>запобігання захворювань та поширення коронавірусної хвороби (Covid-19)</a:t>
            </a:r>
            <a:endParaRPr lang="ru-RU" sz="1200" b="1">
              <a:solidFill>
                <a:srgbClr val="3333CC"/>
              </a:solidFill>
              <a:latin typeface="Century Gothic" pitchFamily="34" charset="0"/>
            </a:endParaRPr>
          </a:p>
        </p:txBody>
      </p:sp>
      <p:pic>
        <p:nvPicPr>
          <p:cNvPr id="31748" name="Picture 9" descr="unnam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0638" y="4229100"/>
            <a:ext cx="4083050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7" descr="89769121_1785855144872539_7136542488239538176_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4900" y="114300"/>
            <a:ext cx="4737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 idx="4294967295"/>
          </p:nvPr>
        </p:nvSpPr>
        <p:spPr>
          <a:xfrm>
            <a:off x="1585913" y="215900"/>
            <a:ext cx="7697787" cy="1125538"/>
          </a:xfrm>
        </p:spPr>
        <p:txBody>
          <a:bodyPr/>
          <a:lstStyle/>
          <a:p>
            <a:pPr eaLnBrk="1" hangingPunct="1"/>
            <a:r>
              <a:rPr lang="uk-UA" sz="1800" b="1" smtClean="0">
                <a:solidFill>
                  <a:schemeClr val="hlink"/>
                </a:solidFill>
              </a:rPr>
              <a:t>Зміст Рекомендацій від ФПУ щодо запобіжних заходів розповсюдження COVID-19 на робочих місцях та </a:t>
            </a:r>
            <a:br>
              <a:rPr lang="uk-UA" sz="1800" b="1" smtClean="0">
                <a:solidFill>
                  <a:schemeClr val="hlink"/>
                </a:solidFill>
              </a:rPr>
            </a:br>
            <a:r>
              <a:rPr lang="uk-UA" sz="1800" b="1" smtClean="0">
                <a:solidFill>
                  <a:schemeClr val="hlink"/>
                </a:solidFill>
              </a:rPr>
              <a:t>основні дії профспілок</a:t>
            </a:r>
            <a:endParaRPr lang="ru-RU" sz="1800" b="1" smtClean="0">
              <a:solidFill>
                <a:schemeClr val="hlink"/>
              </a:solidFill>
            </a:endParaRPr>
          </a:p>
        </p:txBody>
      </p:sp>
      <p:sp>
        <p:nvSpPr>
          <p:cNvPr id="32770" name="Rectangle 3"/>
          <p:cNvSpPr>
            <a:spLocks noGrp="1"/>
          </p:cNvSpPr>
          <p:nvPr>
            <p:ph type="body" idx="4294967295"/>
          </p:nvPr>
        </p:nvSpPr>
        <p:spPr>
          <a:xfrm>
            <a:off x="1585913" y="1341438"/>
            <a:ext cx="9505950" cy="5516562"/>
          </a:xfrm>
        </p:spPr>
        <p:txBody>
          <a:bodyPr/>
          <a:lstStyle/>
          <a:p>
            <a:pPr marL="609600" indent="-609600" defTabSz="914400" eaLnBrk="1" hangingPunct="1"/>
            <a:r>
              <a:rPr lang="uk-UA" sz="1400" b="1" smtClean="0">
                <a:solidFill>
                  <a:schemeClr val="tx1"/>
                </a:solidFill>
              </a:rPr>
              <a:t>Інформація  про коронавірус та можливі шляхи інфікування </a:t>
            </a:r>
          </a:p>
          <a:p>
            <a:pPr marL="609600" indent="-609600" defTabSz="914400" eaLnBrk="1" hangingPunct="1"/>
            <a:r>
              <a:rPr lang="uk-UA" sz="1400" b="1" smtClean="0">
                <a:solidFill>
                  <a:schemeClr val="tx1"/>
                </a:solidFill>
              </a:rPr>
              <a:t>Зобов’язання роботодавця щодо створення безпечних і здорових умов праці, запровадження запобіжних заходів розповсюдження COVID-19 на робочих місцях</a:t>
            </a:r>
          </a:p>
          <a:p>
            <a:pPr marL="609600" indent="-609600" defTabSz="914400" eaLnBrk="1" hangingPunct="1"/>
            <a:r>
              <a:rPr lang="uk-UA" sz="1400" b="1" smtClean="0">
                <a:solidFill>
                  <a:schemeClr val="tx1"/>
                </a:solidFill>
              </a:rPr>
              <a:t>Рекомендації щодо захисту працівників, які переведені  на дистанційну форму роботи, від  інфікування коронавірусною хворобою</a:t>
            </a:r>
          </a:p>
          <a:p>
            <a:pPr marL="609600" indent="-609600" defTabSz="914400" eaLnBrk="1" hangingPunct="1"/>
            <a:r>
              <a:rPr lang="uk-UA" sz="1400" b="1" smtClean="0">
                <a:solidFill>
                  <a:schemeClr val="tx1"/>
                </a:solidFill>
              </a:rPr>
              <a:t>Рекомендації щодо захисту працівників, які під час карантину знаходяться на робочих місцях, від інфікування коронавірусною хворобою  та не допущення розповсюдження  COVID-19. </a:t>
            </a:r>
          </a:p>
          <a:p>
            <a:pPr marL="609600" indent="-609600" defTabSz="914400" eaLnBrk="1" hangingPunct="1"/>
            <a:r>
              <a:rPr lang="uk-UA" sz="1400" b="1" smtClean="0">
                <a:solidFill>
                  <a:schemeClr val="tx1"/>
                </a:solidFill>
              </a:rPr>
              <a:t>Рекомендації для роботодавців щодо проведення дезінфекційних заходів з метою недопущення поширення випадків COV1D – 19 на робочих місцях</a:t>
            </a:r>
          </a:p>
          <a:p>
            <a:pPr marL="609600" indent="-609600" defTabSz="914400" eaLnBrk="1" hangingPunct="1"/>
            <a:r>
              <a:rPr lang="uk-UA" sz="1400" b="1" smtClean="0">
                <a:solidFill>
                  <a:schemeClr val="tx1"/>
                </a:solidFill>
              </a:rPr>
              <a:t>Заходи захисту для медичних працівників, які допомагають пацієнтам з COVID-19.</a:t>
            </a:r>
          </a:p>
          <a:p>
            <a:pPr marL="609600" indent="-609600" defTabSz="914400" eaLnBrk="1" hangingPunct="1"/>
            <a:r>
              <a:rPr lang="uk-UA" sz="1400" b="1" smtClean="0">
                <a:solidFill>
                  <a:schemeClr val="tx1"/>
                </a:solidFill>
              </a:rPr>
              <a:t>Рекомендації для роботодавця: як  підготувати працівника до відрядження або подорожі у разі необхідності, якщо це дозволено в умовах карантину</a:t>
            </a:r>
          </a:p>
          <a:p>
            <a:pPr marL="609600" indent="-609600" defTabSz="914400" eaLnBrk="1" hangingPunct="1"/>
            <a:r>
              <a:rPr lang="uk-UA" sz="1400" b="1" smtClean="0">
                <a:solidFill>
                  <a:schemeClr val="tx1"/>
                </a:solidFill>
              </a:rPr>
              <a:t>Рекомендації: Як діяти, якщо у вашій організації є хворий на COVID-19.</a:t>
            </a:r>
          </a:p>
          <a:p>
            <a:pPr marL="609600" indent="-609600" defTabSz="914400" eaLnBrk="1" hangingPunct="1"/>
            <a:r>
              <a:rPr lang="uk-UA" sz="1400" b="1" smtClean="0">
                <a:solidFill>
                  <a:schemeClr val="tx1"/>
                </a:solidFill>
              </a:rPr>
              <a:t> Дії роботодавця у разі випадку інфікування коронавірусною хворобою медичних та інших працівників, які пов’язані з виконанням професійних обов’язків в умовах підвищеного ризику зараження на COVID-19.</a:t>
            </a:r>
          </a:p>
          <a:p>
            <a:pPr marL="609600" indent="-609600" defTabSz="914400" eaLnBrk="1" hangingPunct="1"/>
            <a:r>
              <a:rPr lang="uk-UA" sz="1400" b="1" smtClean="0">
                <a:solidFill>
                  <a:schemeClr val="tx1"/>
                </a:solidFill>
              </a:rPr>
              <a:t> Відповідальність за порушення правил щодо карантину, за порушення санітарних правил і норм щодо запобігання інфекційним хворобам. </a:t>
            </a:r>
            <a:endParaRPr lang="ru-RU" sz="1400" b="1" smtClean="0">
              <a:solidFill>
                <a:schemeClr val="tx1"/>
              </a:solidFill>
            </a:endParaRPr>
          </a:p>
        </p:txBody>
      </p:sp>
      <p:pic>
        <p:nvPicPr>
          <p:cNvPr id="32771" name="Picture 4" descr="covid-19-05_71983-7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63100" y="161925"/>
            <a:ext cx="2398713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 idx="4294967295"/>
          </p:nvPr>
        </p:nvSpPr>
        <p:spPr>
          <a:xfrm>
            <a:off x="1941513" y="252413"/>
            <a:ext cx="8243887" cy="1281112"/>
          </a:xfrm>
        </p:spPr>
        <p:txBody>
          <a:bodyPr/>
          <a:lstStyle/>
          <a:p>
            <a:pPr eaLnBrk="1" hangingPunct="1"/>
            <a:r>
              <a:rPr lang="uk-UA" sz="2000" b="1" smtClean="0">
                <a:solidFill>
                  <a:schemeClr val="hlink"/>
                </a:solidFill>
              </a:rPr>
              <a:t>Зміст Рекомендації ФПУ:  Основні дії профспілок стосовно захисту безпеки і здоров’я працівників під час карантину</a:t>
            </a:r>
            <a:endParaRPr lang="ru-RU" sz="2000" b="1" smtClean="0">
              <a:solidFill>
                <a:schemeClr val="hlink"/>
              </a:solidFill>
            </a:endParaRPr>
          </a:p>
        </p:txBody>
      </p:sp>
      <p:sp>
        <p:nvSpPr>
          <p:cNvPr id="33794" name="Rectangle 3"/>
          <p:cNvSpPr>
            <a:spLocks noGrp="1"/>
          </p:cNvSpPr>
          <p:nvPr>
            <p:ph type="body" idx="4294967295"/>
          </p:nvPr>
        </p:nvSpPr>
        <p:spPr>
          <a:xfrm>
            <a:off x="1079500" y="965200"/>
            <a:ext cx="8610600" cy="56213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sz="1400" b="1" smtClean="0">
                <a:solidFill>
                  <a:schemeClr val="tx1"/>
                </a:solidFill>
              </a:rPr>
              <a:t>Зразки  нормативних актів, які повинні бути розроблені і діяти на підприємстві</a:t>
            </a:r>
            <a:r>
              <a:rPr lang="uk-UA" sz="1400" b="1" i="1" smtClean="0">
                <a:solidFill>
                  <a:schemeClr val="tx1"/>
                </a:solidFill>
              </a:rPr>
              <a:t> </a:t>
            </a:r>
            <a:r>
              <a:rPr lang="uk-UA" sz="1400" b="1" smtClean="0">
                <a:solidFill>
                  <a:schemeClr val="tx1"/>
                </a:solidFill>
              </a:rPr>
              <a:t>для запобігання захворюванню на COVID-19 працівників підприємства:</a:t>
            </a:r>
            <a:endParaRPr lang="uk-UA" sz="1400" b="1" i="1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uk-UA" sz="1200" b="1" i="1" smtClean="0">
                <a:solidFill>
                  <a:schemeClr val="tx1"/>
                </a:solidFill>
              </a:rPr>
              <a:t>Додаток 1: Зразок наказу про затвердження профілактичних заходів</a:t>
            </a:r>
          </a:p>
          <a:p>
            <a:pPr eaLnBrk="1" hangingPunct="1">
              <a:lnSpc>
                <a:spcPct val="80000"/>
              </a:lnSpc>
            </a:pPr>
            <a:r>
              <a:rPr lang="uk-UA" sz="1200" b="1" i="1" smtClean="0">
                <a:solidFill>
                  <a:schemeClr val="tx1"/>
                </a:solidFill>
              </a:rPr>
              <a:t>Додаток 2  Зразок плану профілактичних заходів для запобігання захворюванню на COVID-19 працівників підприємства</a:t>
            </a:r>
          </a:p>
          <a:p>
            <a:pPr eaLnBrk="1" hangingPunct="1">
              <a:lnSpc>
                <a:spcPct val="80000"/>
              </a:lnSpc>
            </a:pPr>
            <a:r>
              <a:rPr lang="uk-UA" sz="1200" b="1" i="1" smtClean="0">
                <a:solidFill>
                  <a:schemeClr val="tx1"/>
                </a:solidFill>
              </a:rPr>
              <a:t>Додаток 3.  Зразок наказу про введення в дію Інструкції з охорони праці під час дистанційної (надомної) роботи в умовах карантину</a:t>
            </a:r>
          </a:p>
          <a:p>
            <a:pPr eaLnBrk="1" hangingPunct="1">
              <a:lnSpc>
                <a:spcPct val="80000"/>
              </a:lnSpc>
            </a:pPr>
            <a:r>
              <a:rPr lang="uk-UA" sz="1200" b="1" i="1" smtClean="0">
                <a:solidFill>
                  <a:schemeClr val="tx1"/>
                </a:solidFill>
              </a:rPr>
              <a:t>Додаток 4.  Зразок інструкції з охорони праці під час дистанційної (надомної) роботи в умовах карантину</a:t>
            </a:r>
          </a:p>
          <a:p>
            <a:pPr eaLnBrk="1" hangingPunct="1">
              <a:lnSpc>
                <a:spcPct val="80000"/>
              </a:lnSpc>
            </a:pPr>
            <a:r>
              <a:rPr lang="uk-UA" sz="1200" b="1" i="1" smtClean="0">
                <a:solidFill>
                  <a:schemeClr val="tx1"/>
                </a:solidFill>
              </a:rPr>
              <a:t>Додаток 5.  Зразок інструкції з охорони праці для запобігання поширенню COVID-19 на робочих місцях в умовах карантину</a:t>
            </a:r>
          </a:p>
          <a:p>
            <a:pPr eaLnBrk="1" hangingPunct="1">
              <a:lnSpc>
                <a:spcPct val="80000"/>
              </a:lnSpc>
            </a:pPr>
            <a:r>
              <a:rPr lang="uk-UA" sz="1200" b="1" i="1" smtClean="0">
                <a:solidFill>
                  <a:schemeClr val="tx1"/>
                </a:solidFill>
              </a:rPr>
              <a:t>Додаток 6  Контрольний Лист опитування (щоденний моніторинг стану здоров’я, дотриманням правил і умов карантину у період з ______по ____2021 року, санітарно-гігієнічних, санітарно-протиепідемічних правил і норм для  працівників, які знаходяться на робочих місцях)</a:t>
            </a:r>
            <a:endParaRPr lang="uk-UA" sz="1200" b="1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Чек-лист для здійснення профспілкового контролю за належним захистом життя і здоров’я працівників під час проведення профілактичних та протиепідемічних заходів щодо запобігання виникненню і поширенню коронавірусної хвороби (Covid-19)</a:t>
            </a:r>
            <a:r>
              <a:rPr lang="ru-RU" sz="1200" b="1" smtClean="0">
                <a:solidFill>
                  <a:schemeClr val="tx1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Макети Листівок ФПУ: </a:t>
            </a:r>
          </a:p>
          <a:p>
            <a:pPr lvl="1" eaLnBrk="1" hangingPunct="1"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"БЕЗПЕКА НА РОБОЧОМУ МІСЦІ» Для запобігання захворювань та поширення коронавірусної хвороби (Covid-19) </a:t>
            </a:r>
          </a:p>
          <a:p>
            <a:pPr lvl="1" eaLnBrk="1" hangingPunct="1"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«ЗНАЙ І ЗАХИЩАЙ СВОЇ  ПРАВА  НА БЕЗПЕЧНУ ПРАЦЮ під час пандемії"</a:t>
            </a:r>
          </a:p>
          <a:p>
            <a:pPr eaLnBrk="1" hangingPunct="1"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Інформаційний лист щодо COVID-19 за інформацією ВООЗ</a:t>
            </a:r>
          </a:p>
          <a:p>
            <a:pPr eaLnBrk="1" hangingPunct="1"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 Інформаційний лист щодо COVID-19 в Україні </a:t>
            </a:r>
          </a:p>
          <a:p>
            <a:pPr eaLnBrk="1" hangingPunct="1"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Корисні контакти та посилання</a:t>
            </a:r>
          </a:p>
          <a:p>
            <a:pPr eaLnBrk="1" hangingPunct="1">
              <a:lnSpc>
                <a:spcPct val="80000"/>
              </a:lnSpc>
            </a:pPr>
            <a:endParaRPr lang="ru-RU" sz="1200" b="1" smtClean="0">
              <a:solidFill>
                <a:schemeClr val="tx1"/>
              </a:solidFill>
            </a:endParaRPr>
          </a:p>
        </p:txBody>
      </p:sp>
      <p:pic>
        <p:nvPicPr>
          <p:cNvPr id="33795" name="Picture 4" descr="mhht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90100" y="252413"/>
            <a:ext cx="2286000" cy="221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5" descr="ngtmi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90100" y="2463800"/>
            <a:ext cx="2286000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6" descr="3lpzt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90100" y="4506913"/>
            <a:ext cx="228600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 idx="4294967295"/>
          </p:nvPr>
        </p:nvSpPr>
        <p:spPr>
          <a:xfrm>
            <a:off x="2027238" y="260350"/>
            <a:ext cx="5156200" cy="1081088"/>
          </a:xfrm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rgbClr val="4326EE"/>
                </a:solidFill>
              </a:rPr>
              <a:t>Дії профспілок: </a:t>
            </a:r>
            <a:br>
              <a:rPr lang="ru-RU" sz="2400" b="1" smtClean="0">
                <a:solidFill>
                  <a:srgbClr val="4326EE"/>
                </a:solidFill>
              </a:rPr>
            </a:br>
            <a:r>
              <a:rPr lang="ru-RU" sz="2400" b="1" smtClean="0">
                <a:solidFill>
                  <a:schemeClr val="hlink"/>
                </a:solidFill>
              </a:rPr>
              <a:t>Вимагай від роботодавця!</a:t>
            </a:r>
            <a:r>
              <a:rPr lang="ru-RU" sz="2000" b="1" smtClean="0">
                <a:solidFill>
                  <a:schemeClr val="bg1"/>
                </a:solidFill>
              </a:rPr>
              <a:t> </a:t>
            </a:r>
            <a:endParaRPr lang="ru-RU" sz="2000" smtClean="0">
              <a:solidFill>
                <a:schemeClr val="bg1"/>
              </a:solidFill>
            </a:endParaRPr>
          </a:p>
        </p:txBody>
      </p:sp>
      <p:sp>
        <p:nvSpPr>
          <p:cNvPr id="34818" name="Rectangle 3"/>
          <p:cNvSpPr>
            <a:spLocks noGrp="1"/>
          </p:cNvSpPr>
          <p:nvPr>
            <p:ph type="body" idx="4294967295"/>
          </p:nvPr>
        </p:nvSpPr>
        <p:spPr>
          <a:xfrm>
            <a:off x="1285875" y="1557338"/>
            <a:ext cx="7477125" cy="43195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Розробити та виконувати </a:t>
            </a:r>
            <a:r>
              <a:rPr lang="ru-RU" sz="1600" b="1" smtClean="0">
                <a:solidFill>
                  <a:schemeClr val="hlink"/>
                </a:solidFill>
              </a:rPr>
              <a:t>План профілактичних та протиепідеміічних заходів щодо захисту працівників та поширення коронавірусу;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hlink"/>
                </a:solidFill>
              </a:rPr>
              <a:t>Забезпечити працівників засобами гігієни та ЗІЗ:</a:t>
            </a:r>
            <a:r>
              <a:rPr lang="ru-RU" sz="1600" b="1" smtClean="0">
                <a:solidFill>
                  <a:schemeClr val="tx1"/>
                </a:solidFill>
              </a:rPr>
              <a:t> захисними масками, окулярами, рукавичками, дезінфекуючими засобами тощо; 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hlink"/>
                </a:solidFill>
              </a:rPr>
              <a:t>Проводити навчання персоналу</a:t>
            </a:r>
            <a:r>
              <a:rPr lang="ru-RU" sz="1600" b="1" smtClean="0">
                <a:solidFill>
                  <a:schemeClr val="tx1"/>
                </a:solidFill>
              </a:rPr>
              <a:t>, тренінги щодо використання ЗІЗ та терміну придатності та утилізації; 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Проводити щоденний </a:t>
            </a:r>
            <a:r>
              <a:rPr lang="ru-RU" sz="1600" b="1" smtClean="0">
                <a:solidFill>
                  <a:schemeClr val="hlink"/>
                </a:solidFill>
              </a:rPr>
              <a:t>моніториг стану здоров’я працівників</a:t>
            </a:r>
            <a:r>
              <a:rPr lang="ru-RU" sz="1600" b="1" smtClean="0">
                <a:solidFill>
                  <a:schemeClr val="tx1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hlink"/>
                </a:solidFill>
              </a:rPr>
              <a:t>Щоденно інформування працівників</a:t>
            </a:r>
            <a:r>
              <a:rPr lang="ru-RU" sz="1600" b="1" smtClean="0">
                <a:solidFill>
                  <a:schemeClr val="tx1"/>
                </a:solidFill>
              </a:rPr>
              <a:t> про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поширення коронавірусу у Вашому регіоні,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600" b="1" smtClean="0">
                <a:solidFill>
                  <a:schemeClr val="tx1"/>
                </a:solidFill>
              </a:rPr>
              <a:t>      на Вашому підприємстві, 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про ризики зараження, 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заходи захисту для працівників.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8516938" y="538163"/>
            <a:ext cx="2460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Verdana" pitchFamily="34" charset="0"/>
            </a:endParaRPr>
          </a:p>
        </p:txBody>
      </p:sp>
      <p:pic>
        <p:nvPicPr>
          <p:cNvPr id="34820" name="Picture 7" descr="images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54988" y="4699000"/>
            <a:ext cx="37973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8" descr="_111220624_9589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6975" y="2185988"/>
            <a:ext cx="3135313" cy="150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12" descr="97979477_4454449974581036_2146011917326483456_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39175" y="188913"/>
            <a:ext cx="3313113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 idx="4294967295"/>
          </p:nvPr>
        </p:nvSpPr>
        <p:spPr>
          <a:xfrm>
            <a:off x="1411288" y="304800"/>
            <a:ext cx="4494212" cy="573088"/>
          </a:xfrm>
        </p:spPr>
        <p:txBody>
          <a:bodyPr/>
          <a:lstStyle/>
          <a:p>
            <a:pPr eaLnBrk="1" hangingPunct="1"/>
            <a:r>
              <a:rPr lang="uk-UA" sz="3200" b="1" smtClean="0">
                <a:solidFill>
                  <a:schemeClr val="hlink"/>
                </a:solidFill>
              </a:rPr>
              <a:t>Слід Пам</a:t>
            </a:r>
            <a:r>
              <a:rPr lang="en-US" sz="3200" b="1" smtClean="0">
                <a:solidFill>
                  <a:schemeClr val="hlink"/>
                </a:solidFill>
              </a:rPr>
              <a:t>’</a:t>
            </a:r>
            <a:r>
              <a:rPr lang="uk-UA" sz="3200" b="1" smtClean="0">
                <a:solidFill>
                  <a:schemeClr val="hlink"/>
                </a:solidFill>
              </a:rPr>
              <a:t>ятати!</a:t>
            </a:r>
            <a:endParaRPr lang="ru-RU" sz="3200" b="1" smtClean="0">
              <a:solidFill>
                <a:schemeClr val="hlink"/>
              </a:solidFill>
            </a:endParaRPr>
          </a:p>
        </p:txBody>
      </p:sp>
      <p:sp>
        <p:nvSpPr>
          <p:cNvPr id="35842" name="Rectangle 3"/>
          <p:cNvSpPr>
            <a:spLocks noGrp="1"/>
          </p:cNvSpPr>
          <p:nvPr>
            <p:ph type="body" idx="4294967295"/>
          </p:nvPr>
        </p:nvSpPr>
        <p:spPr>
          <a:xfrm>
            <a:off x="5659438" y="304800"/>
            <a:ext cx="5969000" cy="4241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uk-UA" sz="1400" b="1" smtClean="0">
                <a:solidFill>
                  <a:srgbClr val="FF0000"/>
                </a:solidFill>
              </a:rPr>
              <a:t>    </a:t>
            </a:r>
            <a:r>
              <a:rPr lang="uk-UA" sz="2000" b="1" smtClean="0">
                <a:solidFill>
                  <a:srgbClr val="FF0000"/>
                </a:solidFill>
              </a:rPr>
              <a:t>Працівники не повинні нести ніякі витрати</a:t>
            </a:r>
            <a:r>
              <a:rPr lang="uk-UA" sz="2000" b="1" smtClean="0"/>
              <a:t> </a:t>
            </a:r>
            <a:r>
              <a:rPr lang="uk-UA" sz="2000" b="1" smtClean="0">
                <a:solidFill>
                  <a:srgbClr val="3333CC"/>
                </a:solidFill>
              </a:rPr>
              <a:t>для свого захисту від дії шкідливих факторів на робочих місцях та під час протиепідемічних заходів!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uk-UA" sz="2000" b="1" smtClean="0">
                <a:solidFill>
                  <a:srgbClr val="FF0000"/>
                </a:solidFill>
              </a:rPr>
              <a:t>    Повну відповідальність</a:t>
            </a:r>
            <a:r>
              <a:rPr lang="uk-UA" sz="2000" smtClean="0"/>
              <a:t> </a:t>
            </a:r>
            <a:r>
              <a:rPr lang="uk-UA" sz="2000" b="1" smtClean="0">
                <a:solidFill>
                  <a:srgbClr val="3333CC"/>
                </a:solidFill>
              </a:rPr>
              <a:t>за </a:t>
            </a:r>
          </a:p>
          <a:p>
            <a:pPr eaLnBrk="1" hangingPunct="1">
              <a:lnSpc>
                <a:spcPct val="80000"/>
              </a:lnSpc>
            </a:pPr>
            <a:r>
              <a:rPr lang="uk-UA" sz="2000" b="1" smtClean="0">
                <a:solidFill>
                  <a:srgbClr val="3333CC"/>
                </a:solidFill>
              </a:rPr>
              <a:t>своєчасним і достатнім проведенням профілактичних та протиепідемічних заходів на підприємствах, робочих місцях,</a:t>
            </a:r>
          </a:p>
          <a:p>
            <a:pPr eaLnBrk="1" hangingPunct="1">
              <a:lnSpc>
                <a:spcPct val="80000"/>
              </a:lnSpc>
            </a:pPr>
            <a:r>
              <a:rPr lang="uk-UA" sz="2000" b="1" i="1" smtClean="0">
                <a:solidFill>
                  <a:srgbClr val="3333CC"/>
                </a:solidFill>
              </a:rPr>
              <a:t>забезпечення працівників засобами індивідуального захисту,</a:t>
            </a:r>
          </a:p>
          <a:p>
            <a:pPr eaLnBrk="1" hangingPunct="1">
              <a:lnSpc>
                <a:spcPct val="80000"/>
              </a:lnSpc>
            </a:pPr>
            <a:r>
              <a:rPr lang="uk-UA" sz="2000" b="1" i="1" smtClean="0">
                <a:solidFill>
                  <a:srgbClr val="3333CC"/>
                </a:solidFill>
              </a:rPr>
              <a:t>антисептичними та дезінфікуючими засобами </a:t>
            </a:r>
          </a:p>
          <a:p>
            <a:pPr algn="ctr"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uk-UA" sz="2000" b="1" smtClean="0">
                <a:solidFill>
                  <a:srgbClr val="FF0000"/>
                </a:solidFill>
              </a:rPr>
              <a:t>    несе безпосередньо  роботодавець!!!</a:t>
            </a:r>
            <a:endParaRPr lang="ru-RU" sz="2000" smtClean="0">
              <a:solidFill>
                <a:srgbClr val="FF0000"/>
              </a:solidFill>
            </a:endParaRPr>
          </a:p>
        </p:txBody>
      </p:sp>
      <p:pic>
        <p:nvPicPr>
          <p:cNvPr id="35843" name="Picture 4" descr="safe_image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8150" y="4660900"/>
            <a:ext cx="4078288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5" descr="coronavirus-protection-advices-concept_23-21485027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025" y="1322388"/>
            <a:ext cx="431958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6" descr="coronavirus-pandemic-bacteria-man-hazmat-suit_23-21484808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8" y="3759200"/>
            <a:ext cx="3743325" cy="15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Rectangle 8"/>
          <p:cNvSpPr>
            <a:spLocks noChangeArrowheads="1"/>
          </p:cNvSpPr>
          <p:nvPr/>
        </p:nvSpPr>
        <p:spPr bwMode="auto">
          <a:xfrm>
            <a:off x="1246188" y="5661025"/>
            <a:ext cx="61388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uk-UA" b="1"/>
              <a:t>"Напо", Стоп пандемія!</a:t>
            </a:r>
          </a:p>
          <a:p>
            <a:pPr defTabSz="914400"/>
            <a:r>
              <a:rPr lang="uk-UA">
                <a:hlinkClick r:id="rId5"/>
              </a:rPr>
              <a:t>https://www.youtube.com/watch?v=r3OCamtCidE</a:t>
            </a:r>
            <a:endParaRPr lang="uk-UA"/>
          </a:p>
          <a:p>
            <a:pPr defTabSz="914400"/>
            <a:r>
              <a:rPr lang="uk-UA">
                <a:hlinkClick r:id="rId6"/>
              </a:rPr>
              <a:t>https://www.youtube.com/user/napofilms/videos</a:t>
            </a:r>
            <a:endParaRPr lang="uk-UA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436813" y="1439863"/>
            <a:ext cx="9518650" cy="2233612"/>
          </a:xfrm>
        </p:spPr>
        <p:txBody>
          <a:bodyPr anchor="b"/>
          <a:lstStyle/>
          <a:p>
            <a:pPr eaLnBrk="1" hangingPunct="1"/>
            <a:r>
              <a:rPr lang="uk-UA" b="1" smtClean="0"/>
              <a:t>Охорона праці:</a:t>
            </a:r>
            <a:r>
              <a:rPr lang="ru-RU" b="1" smtClean="0"/>
              <a:t/>
            </a:r>
            <a:br>
              <a:rPr lang="ru-RU" b="1" smtClean="0"/>
            </a:br>
            <a:r>
              <a:rPr lang="uk-UA" sz="3200" b="1" smtClean="0"/>
              <a:t>Рекомендації ФПУ з питань захисту життя і здоров’я працівників під час пандемії</a:t>
            </a:r>
            <a:br>
              <a:rPr lang="uk-UA" sz="3200" b="1" smtClean="0"/>
            </a:br>
            <a:endParaRPr lang="ru-RU" sz="3200" b="1" smtClean="0"/>
          </a:p>
        </p:txBody>
      </p:sp>
      <p:sp>
        <p:nvSpPr>
          <p:cNvPr id="18434" name="Текст 2"/>
          <p:cNvSpPr>
            <a:spLocks noGrp="1"/>
          </p:cNvSpPr>
          <p:nvPr>
            <p:ph type="body" idx="4294967295"/>
          </p:nvPr>
        </p:nvSpPr>
        <p:spPr>
          <a:xfrm>
            <a:off x="2436813" y="3673475"/>
            <a:ext cx="8915400" cy="885825"/>
          </a:xfrm>
        </p:spPr>
        <p:txBody>
          <a:bodyPr/>
          <a:lstStyle/>
          <a:p>
            <a:pPr marL="0" indent="0" eaLnBrk="1" hangingPunct="1">
              <a:buFont typeface="Wingdings 3" pitchFamily="18" charset="2"/>
              <a:buNone/>
            </a:pPr>
            <a:r>
              <a:rPr lang="uk-UA" sz="2000" b="1" smtClean="0">
                <a:solidFill>
                  <a:schemeClr val="tx1"/>
                </a:solidFill>
              </a:rPr>
              <a:t>Тетяна Горюн, </a:t>
            </a:r>
            <a:r>
              <a:rPr lang="uk-UA" sz="2000" smtClean="0">
                <a:solidFill>
                  <a:schemeClr val="tx1"/>
                </a:solidFill>
              </a:rPr>
              <a:t>завідувачка відділу технічної інспекції праці Департаменту охорони праці апарату ФПУ</a:t>
            </a:r>
            <a:r>
              <a:rPr lang="ru-RU" sz="200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843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6813" y="195263"/>
            <a:ext cx="84963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8" descr="92572078_10222688578425969_6089640456038121472_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4700" y="4559300"/>
            <a:ext cx="4830763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 idx="4294967295"/>
          </p:nvPr>
        </p:nvSpPr>
        <p:spPr>
          <a:xfrm>
            <a:off x="2081213" y="174625"/>
            <a:ext cx="4843462" cy="46037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chemeClr val="tx1"/>
                </a:solidFill>
              </a:rPr>
              <a:t>Забезпечення ЗІЗ</a:t>
            </a:r>
          </a:p>
        </p:txBody>
      </p:sp>
      <p:sp>
        <p:nvSpPr>
          <p:cNvPr id="36866" name="Rectangle 3"/>
          <p:cNvSpPr>
            <a:spLocks noGrp="1"/>
          </p:cNvSpPr>
          <p:nvPr>
            <p:ph type="body" idx="4294967295"/>
          </p:nvPr>
        </p:nvSpPr>
        <p:spPr>
          <a:xfrm>
            <a:off x="1379538" y="1138238"/>
            <a:ext cx="6932612" cy="121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600" b="1" u="sng" smtClean="0">
                <a:solidFill>
                  <a:srgbClr val="3333CC"/>
                </a:solidFill>
              </a:rPr>
              <a:t>Мінімальні вимоги безпеки і охорони здоров’я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600" b="1" u="sng" smtClean="0">
                <a:solidFill>
                  <a:srgbClr val="3333CC"/>
                </a:solidFill>
              </a:rPr>
              <a:t>при використанні працівниками засобів індивідуального захисту на робочому місці</a:t>
            </a:r>
            <a:r>
              <a:rPr lang="ru-RU" sz="1600" b="1" smtClean="0">
                <a:solidFill>
                  <a:srgbClr val="3333CC"/>
                </a:solidFill>
              </a:rPr>
              <a:t>,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600" b="1" smtClean="0">
                <a:solidFill>
                  <a:srgbClr val="3333CC"/>
                </a:solidFill>
              </a:rPr>
              <a:t>затверджені наказом Мінсоцполітики від 29.11.2018 № 1804. </a:t>
            </a:r>
          </a:p>
        </p:txBody>
      </p:sp>
      <p:pic>
        <p:nvPicPr>
          <p:cNvPr id="36867" name="Picture 4" descr="covid-19_23-21484884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18513" y="0"/>
            <a:ext cx="3957637" cy="303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5" descr="91272218_1822428994548487_854140146155520000_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3271838"/>
            <a:ext cx="4305300" cy="340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6" descr="images (4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03338" y="4676775"/>
            <a:ext cx="35433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815975" y="2447925"/>
            <a:ext cx="67278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Symbol" pitchFamily="18" charset="2"/>
              <a:buChar char=""/>
              <a:tabLst>
                <a:tab pos="457200" algn="l"/>
                <a:tab pos="571500" algn="l"/>
                <a:tab pos="685800" algn="l"/>
                <a:tab pos="914400" algn="l"/>
                <a:tab pos="1028700" algn="l"/>
              </a:tabLst>
            </a:pP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Інформацію та рекомендації </a:t>
            </a:r>
            <a:r>
              <a:rPr lang="uk-UA" sz="1200" b="1">
                <a:solidFill>
                  <a:srgbClr val="4326EE"/>
                </a:solidFill>
                <a:latin typeface="Century Gothic" pitchFamily="34" charset="0"/>
                <a:ea typeface="Times New Roman" pitchFamily="18" charset="0"/>
                <a:cs typeface="Calibri" pitchFamily="34" charset="0"/>
              </a:rPr>
              <a:t>щодо </a:t>
            </a:r>
          </a:p>
          <a:p>
            <a:pPr>
              <a:buFont typeface="Symbol" pitchFamily="18" charset="2"/>
              <a:buChar char=""/>
              <a:tabLst>
                <a:tab pos="457200" algn="l"/>
                <a:tab pos="571500" algn="l"/>
                <a:tab pos="685800" algn="l"/>
                <a:tab pos="914400" algn="l"/>
                <a:tab pos="1028700" algn="l"/>
              </a:tabLst>
            </a:pPr>
            <a:r>
              <a:rPr lang="uk-UA" sz="1200" b="1">
                <a:solidFill>
                  <a:srgbClr val="4326EE"/>
                </a:solidFill>
                <a:latin typeface="Century Gothic" pitchFamily="34" charset="0"/>
                <a:ea typeface="Times New Roman" pitchFamily="18" charset="0"/>
                <a:cs typeface="Calibri" pitchFamily="34" charset="0"/>
              </a:rPr>
              <a:t>забезпечення працівників засобами індивідуального захисту</a:t>
            </a: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 відповідно до вимог законодавства про охорону праці та додатково засобами, передбаченими у складі профілактичних та протиепідемічних заходів, зокрема засобами гігієни, захисними масками, рукавичками, та засобами дезінфекції, а також </a:t>
            </a:r>
          </a:p>
          <a:p>
            <a:pPr>
              <a:buFont typeface="Symbol" pitchFamily="18" charset="2"/>
              <a:buChar char=""/>
              <a:tabLst>
                <a:tab pos="457200" algn="l"/>
                <a:tab pos="571500" algn="l"/>
                <a:tab pos="685800" algn="l"/>
                <a:tab pos="914400" algn="l"/>
                <a:tab pos="1028700" algn="l"/>
              </a:tabLst>
            </a:pP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Як правильно носити медичну маску та рукавички. </a:t>
            </a:r>
          </a:p>
          <a:p>
            <a:pPr>
              <a:buFont typeface="Symbol" pitchFamily="18" charset="2"/>
              <a:buChar char=""/>
              <a:tabLst>
                <a:tab pos="457200" algn="l"/>
                <a:tab pos="571500" algn="l"/>
                <a:tab pos="685800" algn="l"/>
                <a:tab pos="914400" algn="l"/>
                <a:tab pos="1028700" algn="l"/>
              </a:tabLst>
            </a:pP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Відмінності маски від респіратора</a:t>
            </a:r>
            <a:r>
              <a:rPr lang="uk-UA" sz="1200" b="1" u="sng">
                <a:solidFill>
                  <a:srgbClr val="800080"/>
                </a:solidFill>
                <a:latin typeface="Century Gothic" pitchFamily="34" charset="0"/>
                <a:ea typeface="Times New Roman" pitchFamily="18" charset="0"/>
                <a:cs typeface="Calibri" pitchFamily="34" charset="0"/>
              </a:rPr>
              <a:t> </a:t>
            </a:r>
          </a:p>
          <a:p>
            <a:pPr>
              <a:buFont typeface="Symbol" pitchFamily="18" charset="2"/>
              <a:buChar char=""/>
              <a:tabLst>
                <a:tab pos="457200" algn="l"/>
                <a:tab pos="571500" algn="l"/>
                <a:tab pos="685800" algn="l"/>
                <a:tab pos="914400" algn="l"/>
                <a:tab pos="1028700" algn="l"/>
              </a:tabLst>
            </a:pP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Поради для учнів та батьків щодо немедичних (тканинних) масок</a:t>
            </a:r>
            <a:r>
              <a:rPr lang="uk-UA" sz="1200" b="1" u="sng">
                <a:solidFill>
                  <a:srgbClr val="800080"/>
                </a:solidFill>
                <a:latin typeface="Century Gothic" pitchFamily="34" charset="0"/>
                <a:ea typeface="Times New Roman" pitchFamily="18" charset="0"/>
                <a:cs typeface="Calibri" pitchFamily="34" charset="0"/>
              </a:rPr>
              <a:t> </a:t>
            </a:r>
          </a:p>
          <a:p>
            <a:pPr>
              <a:buFont typeface="Symbol" pitchFamily="18" charset="2"/>
              <a:buNone/>
              <a:tabLst>
                <a:tab pos="457200" algn="l"/>
                <a:tab pos="571500" algn="l"/>
                <a:tab pos="685800" algn="l"/>
                <a:tab pos="914400" algn="l"/>
                <a:tab pos="1028700" algn="l"/>
              </a:tabLst>
            </a:pP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  <a:hlinkClick r:id="rId5" action="ppaction://hlinkfile"/>
              </a:rPr>
              <a:t>можна</a:t>
            </a: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 знайти на сайті МОЗ </a:t>
            </a:r>
            <a:r>
              <a:rPr lang="uk-UA" sz="1200" b="1" i="1">
                <a:latin typeface="Century Gothic" pitchFamily="34" charset="0"/>
                <a:ea typeface="Times New Roman" pitchFamily="18" charset="0"/>
                <a:cs typeface="Calibri" pitchFamily="34" charset="0"/>
                <a:hlinkClick r:id="rId6"/>
              </a:rPr>
              <a:t>https://moz.gov.ua/koronavirus-2019-ncov</a:t>
            </a: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 або </a:t>
            </a:r>
          </a:p>
          <a:p>
            <a:pPr>
              <a:buFont typeface="Symbol" pitchFamily="18" charset="2"/>
              <a:buNone/>
              <a:tabLst>
                <a:tab pos="457200" algn="l"/>
                <a:tab pos="571500" algn="l"/>
                <a:tab pos="685800" algn="l"/>
                <a:tab pos="914400" algn="l"/>
                <a:tab pos="1028700" algn="l"/>
              </a:tabLst>
            </a:pP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Центру громадського здоров’я </a:t>
            </a: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  <a:hlinkClick r:id="rId7"/>
              </a:rPr>
              <a:t>https://www.phc.org.ua/</a:t>
            </a:r>
            <a:r>
              <a:rPr lang="uk-UA" sz="12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 </a:t>
            </a: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-3041650" y="3670300"/>
            <a:ext cx="4022725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uk-UA"/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-3041650" y="3678238"/>
            <a:ext cx="12811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900" u="sng" baseline="30000">
                <a:solidFill>
                  <a:srgbClr val="80008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[1]</a:t>
            </a:r>
            <a:r>
              <a:rPr lang="ru-RU" sz="900">
                <a:latin typeface="Calibri" pitchFamily="34" charset="0"/>
                <a:ea typeface="Calibri" pitchFamily="34" charset="0"/>
                <a:cs typeface="Times New Roman" pitchFamily="18" charset="0"/>
              </a:rPr>
              <a:t> https</a:t>
            </a:r>
            <a:r>
              <a:rPr lang="uk-UA" sz="900">
                <a:latin typeface="Calibri" pitchFamily="34" charset="0"/>
                <a:ea typeface="Calibri" pitchFamily="34" charset="0"/>
                <a:cs typeface="Times New Roman" pitchFamily="18" charset="0"/>
              </a:rPr>
              <a:t>://</a:t>
            </a:r>
            <a:r>
              <a:rPr lang="ru-RU" sz="900">
                <a:latin typeface="Calibri" pitchFamily="34" charset="0"/>
                <a:ea typeface="Calibri" pitchFamily="34" charset="0"/>
                <a:cs typeface="Times New Roman" pitchFamily="18" charset="0"/>
              </a:rPr>
              <a:t>bit</a:t>
            </a:r>
            <a:r>
              <a:rPr lang="uk-UA" sz="90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900">
                <a:latin typeface="Calibri" pitchFamily="34" charset="0"/>
                <a:ea typeface="Calibri" pitchFamily="34" charset="0"/>
                <a:cs typeface="Times New Roman" pitchFamily="18" charset="0"/>
              </a:rPr>
              <a:t>ly</a:t>
            </a:r>
            <a:r>
              <a:rPr lang="uk-UA" sz="900">
                <a:latin typeface="Calibri" pitchFamily="34" charset="0"/>
                <a:ea typeface="Calibri" pitchFamily="34" charset="0"/>
                <a:cs typeface="Times New Roman" pitchFamily="18" charset="0"/>
              </a:rPr>
              <a:t>/2</a:t>
            </a:r>
            <a:r>
              <a:rPr lang="ru-RU" sz="900">
                <a:latin typeface="Calibri" pitchFamily="34" charset="0"/>
                <a:ea typeface="Calibri" pitchFamily="34" charset="0"/>
                <a:cs typeface="Times New Roman" pitchFamily="18" charset="0"/>
              </a:rPr>
              <a:t>TCbhZ</a:t>
            </a:r>
            <a:endParaRPr lang="uk-UA" sz="90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900" u="sng" baseline="30000">
                <a:solidFill>
                  <a:srgbClr val="80008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[2]</a:t>
            </a:r>
            <a:r>
              <a:rPr lang="ru-RU" sz="900">
                <a:latin typeface="Calibri" pitchFamily="34" charset="0"/>
                <a:ea typeface="Calibri" pitchFamily="34" charset="0"/>
              </a:rPr>
              <a:t> </a:t>
            </a:r>
            <a:r>
              <a:rPr lang="ru-RU" sz="800">
                <a:latin typeface="Calibri" pitchFamily="34" charset="0"/>
                <a:ea typeface="Calibri" pitchFamily="34" charset="0"/>
                <a:hlinkClick r:id="rId8"/>
              </a:rPr>
              <a:t>https</a:t>
            </a:r>
            <a:r>
              <a:rPr lang="uk-UA" sz="800">
                <a:latin typeface="Calibri" pitchFamily="34" charset="0"/>
                <a:ea typeface="Calibri" pitchFamily="34" charset="0"/>
                <a:hlinkClick r:id="rId8"/>
              </a:rPr>
              <a:t>://</a:t>
            </a:r>
            <a:r>
              <a:rPr lang="ru-RU" sz="800">
                <a:latin typeface="Calibri" pitchFamily="34" charset="0"/>
                <a:ea typeface="Calibri" pitchFamily="34" charset="0"/>
                <a:hlinkClick r:id="rId8"/>
              </a:rPr>
              <a:t>bit</a:t>
            </a:r>
            <a:r>
              <a:rPr lang="uk-UA" sz="800">
                <a:latin typeface="Calibri" pitchFamily="34" charset="0"/>
                <a:ea typeface="Calibri" pitchFamily="34" charset="0"/>
                <a:hlinkClick r:id="rId8"/>
              </a:rPr>
              <a:t>.</a:t>
            </a:r>
            <a:r>
              <a:rPr lang="ru-RU" sz="800">
                <a:latin typeface="Calibri" pitchFamily="34" charset="0"/>
                <a:ea typeface="Calibri" pitchFamily="34" charset="0"/>
                <a:hlinkClick r:id="rId8"/>
              </a:rPr>
              <a:t>ly</a:t>
            </a:r>
            <a:r>
              <a:rPr lang="uk-UA" sz="800">
                <a:latin typeface="Calibri" pitchFamily="34" charset="0"/>
                <a:ea typeface="Calibri" pitchFamily="34" charset="0"/>
                <a:hlinkClick r:id="rId8"/>
              </a:rPr>
              <a:t>/34</a:t>
            </a:r>
            <a:r>
              <a:rPr lang="ru-RU" sz="800">
                <a:latin typeface="Calibri" pitchFamily="34" charset="0"/>
                <a:ea typeface="Calibri" pitchFamily="34" charset="0"/>
                <a:hlinkClick r:id="rId8"/>
              </a:rPr>
              <a:t>H</a:t>
            </a:r>
            <a:r>
              <a:rPr lang="uk-UA" sz="800">
                <a:latin typeface="Calibri" pitchFamily="34" charset="0"/>
                <a:ea typeface="Calibri" pitchFamily="34" charset="0"/>
                <a:hlinkClick r:id="rId8"/>
              </a:rPr>
              <a:t>41</a:t>
            </a:r>
            <a:r>
              <a:rPr lang="ru-RU" sz="800">
                <a:latin typeface="Calibri" pitchFamily="34" charset="0"/>
                <a:ea typeface="Calibri" pitchFamily="34" charset="0"/>
                <a:hlinkClick r:id="rId8"/>
              </a:rPr>
              <a:t>lJ</a:t>
            </a:r>
            <a:endParaRPr lang="uk-UA" sz="900">
              <a:ea typeface="Calibri" pitchFamily="34" charset="0"/>
            </a:endParaRPr>
          </a:p>
          <a:p>
            <a:pPr eaLnBrk="0" hangingPunct="0"/>
            <a:r>
              <a:rPr lang="ru-RU" sz="800" u="sng" baseline="30000">
                <a:solidFill>
                  <a:srgbClr val="800080"/>
                </a:solidFill>
                <a:latin typeface="Times New Roman" pitchFamily="18" charset="0"/>
                <a:ea typeface="Calibri" pitchFamily="34" charset="0"/>
              </a:rPr>
              <a:t>[3]</a:t>
            </a:r>
            <a:r>
              <a:rPr lang="ru-RU" sz="800">
                <a:latin typeface="Times New Roman" pitchFamily="18" charset="0"/>
                <a:ea typeface="Calibri" pitchFamily="34" charset="0"/>
              </a:rPr>
              <a:t> </a:t>
            </a:r>
            <a:r>
              <a:rPr lang="ru-RU" sz="800">
                <a:latin typeface="Calibri" pitchFamily="34" charset="0"/>
                <a:ea typeface="Calibri" pitchFamily="34" charset="0"/>
                <a:hlinkClick r:id="rId9"/>
              </a:rPr>
              <a:t>https</a:t>
            </a:r>
            <a:r>
              <a:rPr lang="uk-UA" sz="800">
                <a:latin typeface="Calibri" pitchFamily="34" charset="0"/>
                <a:ea typeface="Calibri" pitchFamily="34" charset="0"/>
                <a:hlinkClick r:id="rId9"/>
              </a:rPr>
              <a:t>://</a:t>
            </a:r>
            <a:r>
              <a:rPr lang="ru-RU" sz="800">
                <a:latin typeface="Calibri" pitchFamily="34" charset="0"/>
                <a:ea typeface="Calibri" pitchFamily="34" charset="0"/>
                <a:hlinkClick r:id="rId9"/>
              </a:rPr>
              <a:t>bit</a:t>
            </a:r>
            <a:r>
              <a:rPr lang="uk-UA" sz="800">
                <a:latin typeface="Calibri" pitchFamily="34" charset="0"/>
                <a:ea typeface="Calibri" pitchFamily="34" charset="0"/>
                <a:hlinkClick r:id="rId9"/>
              </a:rPr>
              <a:t>.</a:t>
            </a:r>
            <a:r>
              <a:rPr lang="ru-RU" sz="800">
                <a:latin typeface="Calibri" pitchFamily="34" charset="0"/>
                <a:ea typeface="Calibri" pitchFamily="34" charset="0"/>
                <a:hlinkClick r:id="rId9"/>
              </a:rPr>
              <a:t>ly</a:t>
            </a:r>
            <a:r>
              <a:rPr lang="uk-UA" sz="800">
                <a:latin typeface="Calibri" pitchFamily="34" charset="0"/>
                <a:ea typeface="Calibri" pitchFamily="34" charset="0"/>
                <a:hlinkClick r:id="rId9"/>
              </a:rPr>
              <a:t>/3</a:t>
            </a:r>
            <a:r>
              <a:rPr lang="ru-RU" sz="800">
                <a:latin typeface="Calibri" pitchFamily="34" charset="0"/>
                <a:ea typeface="Calibri" pitchFamily="34" charset="0"/>
                <a:hlinkClick r:id="rId9"/>
              </a:rPr>
              <a:t>lrgzU</a:t>
            </a:r>
            <a:r>
              <a:rPr lang="uk-UA" sz="800">
                <a:latin typeface="Calibri" pitchFamily="34" charset="0"/>
                <a:ea typeface="Calibri" pitchFamily="34" charset="0"/>
                <a:hlinkClick r:id="rId9"/>
              </a:rPr>
              <a:t>9</a:t>
            </a:r>
            <a:endParaRPr lang="uk-UA">
              <a:ea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 idx="4294967295"/>
          </p:nvPr>
        </p:nvSpPr>
        <p:spPr>
          <a:xfrm>
            <a:off x="3908425" y="333375"/>
            <a:ext cx="3932238" cy="644525"/>
          </a:xfrm>
        </p:spPr>
        <p:txBody>
          <a:bodyPr/>
          <a:lstStyle/>
          <a:p>
            <a:pPr algn="ctr" eaLnBrk="1" hangingPunct="1"/>
            <a:r>
              <a:rPr lang="uk-UA" sz="3200" b="1" smtClean="0">
                <a:solidFill>
                  <a:schemeClr val="tx1"/>
                </a:solidFill>
              </a:rPr>
              <a:t>Зверніть увагу!</a:t>
            </a:r>
            <a:endParaRPr lang="ru-RU" sz="3200" b="1" smtClean="0">
              <a:solidFill>
                <a:schemeClr val="tx1"/>
              </a:solidFill>
            </a:endParaRPr>
          </a:p>
        </p:txBody>
      </p:sp>
      <p:sp>
        <p:nvSpPr>
          <p:cNvPr id="37890" name="Rectangle 3"/>
          <p:cNvSpPr>
            <a:spLocks noGrp="1"/>
          </p:cNvSpPr>
          <p:nvPr>
            <p:ph type="body" idx="4294967295"/>
          </p:nvPr>
        </p:nvSpPr>
        <p:spPr>
          <a:xfrm>
            <a:off x="671513" y="977900"/>
            <a:ext cx="11520487" cy="3384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sz="1400" b="1" smtClean="0">
                <a:solidFill>
                  <a:schemeClr val="tx1"/>
                </a:solidFill>
              </a:rPr>
              <a:t>У разі виявлення фактів недотримання роботодавцями основних вимог протиепідемічних заходів, не забезпечення працівників засобами індивідуального захисту,  антисептичними та дезінфікуючими засобами</a:t>
            </a:r>
            <a:r>
              <a:rPr lang="uk-UA" sz="1400" smtClean="0">
                <a:solidFill>
                  <a:schemeClr val="tx1"/>
                </a:solidFill>
              </a:rPr>
              <a:t> </a:t>
            </a:r>
            <a:r>
              <a:rPr lang="uk-UA" sz="1400" b="1" smtClean="0">
                <a:solidFill>
                  <a:schemeClr val="tx1"/>
                </a:solidFill>
              </a:rPr>
              <a:t>цей факт можна фіксувати, як </a:t>
            </a:r>
            <a:r>
              <a:rPr lang="uk-UA" sz="1400" b="1" smtClean="0">
                <a:solidFill>
                  <a:srgbClr val="FF0000"/>
                </a:solidFill>
              </a:rPr>
              <a:t>виробничу ситуацію, </a:t>
            </a:r>
            <a:r>
              <a:rPr lang="uk-UA" sz="1400" b="1" i="1" smtClean="0">
                <a:solidFill>
                  <a:srgbClr val="FF0000"/>
                </a:solidFill>
              </a:rPr>
              <a:t>небезпечну для життя чи здоров'я працівників або для людей, які їх оточують</a:t>
            </a:r>
            <a:r>
              <a:rPr lang="uk-UA" sz="1400" b="1" i="1" smtClean="0">
                <a:solidFill>
                  <a:schemeClr val="tx1"/>
                </a:solidFill>
              </a:rPr>
              <a:t>.  </a:t>
            </a:r>
          </a:p>
          <a:p>
            <a:pPr eaLnBrk="1" hangingPunct="1">
              <a:lnSpc>
                <a:spcPct val="80000"/>
              </a:lnSpc>
            </a:pPr>
            <a:r>
              <a:rPr lang="uk-UA" sz="1400" b="1" smtClean="0">
                <a:solidFill>
                  <a:schemeClr val="tx1"/>
                </a:solidFill>
              </a:rPr>
              <a:t>Працівник має право</a:t>
            </a:r>
            <a:r>
              <a:rPr lang="uk-UA" sz="1400" smtClean="0">
                <a:solidFill>
                  <a:schemeClr val="tx1"/>
                </a:solidFill>
              </a:rPr>
              <a:t> </a:t>
            </a:r>
            <a:r>
              <a:rPr lang="uk-UA" sz="1400" i="1" smtClean="0">
                <a:solidFill>
                  <a:schemeClr val="tx1"/>
                </a:solidFill>
              </a:rPr>
              <a:t>(</a:t>
            </a:r>
            <a:r>
              <a:rPr lang="uk-UA" sz="1400" b="1" i="1" smtClean="0">
                <a:solidFill>
                  <a:schemeClr val="tx1"/>
                </a:solidFill>
              </a:rPr>
              <a:t>стаття 6 Закону України «Про охорону праці):</a:t>
            </a:r>
            <a:endParaRPr lang="uk-UA" sz="1400" b="1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uk-UA" sz="1400" b="1" smtClean="0">
                <a:solidFill>
                  <a:schemeClr val="tx1"/>
                </a:solidFill>
              </a:rPr>
              <a:t> </a:t>
            </a:r>
            <a:r>
              <a:rPr lang="uk-UA" sz="1400" b="1" i="1" smtClean="0">
                <a:solidFill>
                  <a:srgbClr val="FF0000"/>
                </a:solidFill>
              </a:rPr>
              <a:t>відмовитися від дорученої роботи</a:t>
            </a:r>
            <a:r>
              <a:rPr lang="uk-UA" sz="1400" b="1" smtClean="0">
                <a:solidFill>
                  <a:schemeClr val="tx1"/>
                </a:solidFill>
              </a:rPr>
              <a:t>,</a:t>
            </a:r>
            <a:r>
              <a:rPr lang="uk-UA" sz="1400" smtClean="0">
                <a:solidFill>
                  <a:schemeClr val="tx1"/>
                </a:solidFill>
              </a:rPr>
              <a:t> </a:t>
            </a:r>
            <a:r>
              <a:rPr lang="uk-UA" sz="1400" b="1" smtClean="0">
                <a:solidFill>
                  <a:schemeClr val="tx1"/>
                </a:solidFill>
              </a:rPr>
              <a:t>якщо створилася виробнича ситуація, небезпечна для Вашого життя чи здоров'я або для людей, які Вас оточують; </a:t>
            </a:r>
            <a:endParaRPr lang="uk-UA" sz="1400" b="1" i="1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uk-UA" sz="1400" b="1" i="1" smtClean="0">
                <a:solidFill>
                  <a:srgbClr val="FF0000"/>
                </a:solidFill>
              </a:rPr>
              <a:t>вимагати від роботодавця негайного припинення робіт</a:t>
            </a:r>
            <a:r>
              <a:rPr lang="uk-UA" sz="1400" smtClean="0">
                <a:solidFill>
                  <a:schemeClr val="tx1"/>
                </a:solidFill>
              </a:rPr>
              <a:t> </a:t>
            </a:r>
            <a:r>
              <a:rPr lang="uk-UA" sz="1400" b="1" smtClean="0">
                <a:solidFill>
                  <a:schemeClr val="tx1"/>
                </a:solidFill>
              </a:rPr>
              <a:t>на робочих місцях</a:t>
            </a:r>
            <a:r>
              <a:rPr lang="uk-UA" sz="1400" smtClean="0">
                <a:solidFill>
                  <a:schemeClr val="tx1"/>
                </a:solidFill>
              </a:rPr>
              <a:t> </a:t>
            </a:r>
            <a:r>
              <a:rPr lang="uk-UA" sz="1400" b="1" smtClean="0">
                <a:solidFill>
                  <a:schemeClr val="tx1"/>
                </a:solidFill>
              </a:rPr>
              <a:t>на період, необхідний для усунення загрози життю або здоров'ю працівників;</a:t>
            </a:r>
            <a:endParaRPr lang="uk-UA" sz="1400" b="1" i="1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uk-UA" sz="1400" b="1" i="1" smtClean="0">
                <a:solidFill>
                  <a:srgbClr val="FF0000"/>
                </a:solidFill>
              </a:rPr>
              <a:t>отримувати</a:t>
            </a:r>
            <a:r>
              <a:rPr lang="uk-UA" sz="1400" smtClean="0">
                <a:solidFill>
                  <a:srgbClr val="FF0000"/>
                </a:solidFill>
              </a:rPr>
              <a:t> </a:t>
            </a:r>
            <a:r>
              <a:rPr lang="uk-UA" sz="1400" b="1" i="1" smtClean="0">
                <a:solidFill>
                  <a:srgbClr val="FF0000"/>
                </a:solidFill>
              </a:rPr>
              <a:t>середній заробіток</a:t>
            </a:r>
            <a:r>
              <a:rPr lang="uk-UA" sz="1400" smtClean="0">
                <a:solidFill>
                  <a:srgbClr val="FF0000"/>
                </a:solidFill>
              </a:rPr>
              <a:t> </a:t>
            </a:r>
            <a:r>
              <a:rPr lang="uk-UA" sz="1400" b="1" i="1" smtClean="0">
                <a:solidFill>
                  <a:srgbClr val="FF0000"/>
                </a:solidFill>
              </a:rPr>
              <a:t>за період простою</a:t>
            </a:r>
            <a:r>
              <a:rPr lang="uk-UA" sz="1400" b="1" i="1" smtClean="0">
                <a:solidFill>
                  <a:schemeClr val="tx1"/>
                </a:solidFill>
              </a:rPr>
              <a:t> внаслідок такої ситуації до її усунення</a:t>
            </a:r>
            <a:r>
              <a:rPr lang="uk-UA" sz="1400" smtClean="0">
                <a:solidFill>
                  <a:schemeClr val="tx1"/>
                </a:solidFill>
              </a:rPr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uk-UA" sz="1400" b="1" smtClean="0">
                <a:solidFill>
                  <a:schemeClr val="tx1"/>
                </a:solidFill>
              </a:rPr>
              <a:t>розірвати трудовий договір за власним бажанням</a:t>
            </a:r>
            <a:r>
              <a:rPr lang="uk-UA" sz="1400" smtClean="0">
                <a:solidFill>
                  <a:schemeClr val="tx1"/>
                </a:solidFill>
              </a:rPr>
              <a:t>, </a:t>
            </a:r>
            <a:r>
              <a:rPr lang="uk-UA" sz="1400" b="1" smtClean="0">
                <a:solidFill>
                  <a:schemeClr val="tx1"/>
                </a:solidFill>
              </a:rPr>
              <a:t>якщо роботодавець</a:t>
            </a:r>
            <a:r>
              <a:rPr lang="uk-UA" sz="1400" smtClean="0">
                <a:solidFill>
                  <a:schemeClr val="tx1"/>
                </a:solidFill>
              </a:rPr>
              <a:t> </a:t>
            </a:r>
            <a:r>
              <a:rPr lang="uk-UA" sz="1400" b="1" i="1" smtClean="0">
                <a:solidFill>
                  <a:schemeClr val="tx1"/>
                </a:solidFill>
              </a:rPr>
              <a:t>не виконує законодавства про охорону праці, не додержується умов колективного договору з цих питань</a:t>
            </a:r>
            <a:r>
              <a:rPr lang="uk-UA" sz="1400" smtClean="0">
                <a:solidFill>
                  <a:schemeClr val="tx1"/>
                </a:solidFill>
              </a:rPr>
              <a:t>. </a:t>
            </a:r>
            <a:r>
              <a:rPr lang="ru-RU" sz="1400" b="1" smtClean="0">
                <a:solidFill>
                  <a:schemeClr val="tx1"/>
                </a:solidFill>
              </a:rPr>
              <a:t>У цьому разі працівникові</a:t>
            </a:r>
            <a:r>
              <a:rPr lang="ru-RU" sz="1400" smtClean="0">
                <a:solidFill>
                  <a:schemeClr val="tx1"/>
                </a:solidFill>
              </a:rPr>
              <a:t> </a:t>
            </a:r>
            <a:r>
              <a:rPr lang="ru-RU" sz="1400" b="1" i="1" smtClean="0">
                <a:solidFill>
                  <a:srgbClr val="4326EE"/>
                </a:solidFill>
              </a:rPr>
              <a:t>виплачується вихідна допомога в розмірі</a:t>
            </a:r>
            <a:r>
              <a:rPr lang="ru-RU" sz="1400" smtClean="0">
                <a:solidFill>
                  <a:srgbClr val="4326EE"/>
                </a:solidFill>
              </a:rPr>
              <a:t>, </a:t>
            </a:r>
            <a:r>
              <a:rPr lang="ru-RU" sz="1400" b="1" smtClean="0">
                <a:solidFill>
                  <a:srgbClr val="4326EE"/>
                </a:solidFill>
              </a:rPr>
              <a:t>передбаченому колективним договором</a:t>
            </a:r>
            <a:r>
              <a:rPr lang="ru-RU" sz="1400" smtClean="0">
                <a:solidFill>
                  <a:srgbClr val="4326EE"/>
                </a:solidFill>
              </a:rPr>
              <a:t>, </a:t>
            </a:r>
            <a:r>
              <a:rPr lang="ru-RU" sz="1400" b="1" i="1" smtClean="0">
                <a:solidFill>
                  <a:srgbClr val="4326EE"/>
                </a:solidFill>
              </a:rPr>
              <a:t>але не менше тримісячного заробітку</a:t>
            </a:r>
            <a:r>
              <a:rPr lang="ru-RU" sz="1400" b="1" i="1" smtClean="0">
                <a:solidFill>
                  <a:srgbClr val="008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uk-UA" sz="1400" b="1" i="1" smtClean="0">
                <a:solidFill>
                  <a:schemeClr val="tx1"/>
                </a:solidFill>
              </a:rPr>
              <a:t>У разі бездіяльності роботодавця або ігнорування вимог працівників щодо їх захисту, недостатнім виконання профілактичних та протиепідемічних заходів  працівник </a:t>
            </a:r>
            <a:r>
              <a:rPr lang="uk-UA" sz="1400" b="1" i="1" smtClean="0">
                <a:solidFill>
                  <a:srgbClr val="4326EE"/>
                </a:solidFill>
              </a:rPr>
              <a:t>має право звернутись по допомогу до свої профспілки!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uk-UA" sz="1400" b="1" i="1" smtClean="0">
                <a:solidFill>
                  <a:srgbClr val="FF0000"/>
                </a:solidFill>
              </a:rPr>
              <a:t>Профспілка знає, як захистити права на безпеку праці та охорону здоров</a:t>
            </a:r>
            <a:r>
              <a:rPr lang="en-US" sz="1400" b="1" i="1" smtClean="0">
                <a:solidFill>
                  <a:srgbClr val="FF0000"/>
                </a:solidFill>
              </a:rPr>
              <a:t>’</a:t>
            </a:r>
            <a:r>
              <a:rPr lang="uk-UA" sz="1400" b="1" i="1" smtClean="0">
                <a:solidFill>
                  <a:srgbClr val="FF0000"/>
                </a:solidFill>
              </a:rPr>
              <a:t>я працівника</a:t>
            </a:r>
            <a:r>
              <a:rPr lang="uk-UA" sz="1200" b="1" i="1" smtClean="0">
                <a:solidFill>
                  <a:srgbClr val="FF0000"/>
                </a:solidFill>
              </a:rPr>
              <a:t>!</a:t>
            </a:r>
            <a:r>
              <a:rPr lang="uk-UA" sz="1200" smtClean="0">
                <a:solidFill>
                  <a:srgbClr val="FF0000"/>
                </a:solidFill>
              </a:rPr>
              <a:t> </a:t>
            </a:r>
            <a:endParaRPr lang="ru-RU" sz="1200" smtClean="0">
              <a:solidFill>
                <a:srgbClr val="FF0000"/>
              </a:solidFill>
            </a:endParaRPr>
          </a:p>
        </p:txBody>
      </p:sp>
      <p:pic>
        <p:nvPicPr>
          <p:cNvPr id="37891" name="Picture 4" descr="воскл знак!!!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500" y="141288"/>
            <a:ext cx="938213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5" descr="! На 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4100" y="4864100"/>
            <a:ext cx="5791200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6" descr="92770797_10222672131094796_2075890752243630080_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20800" y="4864100"/>
            <a:ext cx="4418013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 idx="4294967295"/>
          </p:nvPr>
        </p:nvSpPr>
        <p:spPr>
          <a:xfrm>
            <a:off x="4559300" y="188913"/>
            <a:ext cx="6913563" cy="1309687"/>
          </a:xfrm>
        </p:spPr>
        <p:txBody>
          <a:bodyPr/>
          <a:lstStyle/>
          <a:p>
            <a:pPr algn="ctr" eaLnBrk="1" hangingPunct="1"/>
            <a:r>
              <a:rPr lang="ru-RU" sz="3400" b="1" smtClean="0"/>
              <a:t>Права профспілок</a:t>
            </a:r>
          </a:p>
        </p:txBody>
      </p:sp>
      <p:sp>
        <p:nvSpPr>
          <p:cNvPr id="38914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989138"/>
            <a:ext cx="6142038" cy="41767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b="1" smtClean="0">
                <a:solidFill>
                  <a:srgbClr val="3333CC"/>
                </a:solidFill>
              </a:rPr>
              <a:t>Відповідно до статті</a:t>
            </a:r>
            <a:r>
              <a:rPr lang="uk-UA" b="1" smtClean="0"/>
              <a:t> </a:t>
            </a:r>
            <a:r>
              <a:rPr lang="uk-UA" b="1" smtClean="0">
                <a:solidFill>
                  <a:srgbClr val="008000"/>
                </a:solidFill>
              </a:rPr>
              <a:t>41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uk-UA" b="1" smtClean="0">
                <a:solidFill>
                  <a:srgbClr val="008000"/>
                </a:solidFill>
              </a:rPr>
              <a:t>Закону України «Про охорону праці»</a:t>
            </a:r>
            <a:r>
              <a:rPr lang="uk-UA" b="1" smtClean="0"/>
              <a:t>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uk-UA" b="1" smtClean="0">
                <a:solidFill>
                  <a:srgbClr val="3333CC"/>
                </a:solidFill>
              </a:rPr>
              <a:t>    у разі загрози життю або здоров'ю працівників</a:t>
            </a:r>
            <a:r>
              <a:rPr lang="uk-UA" b="1" smtClean="0"/>
              <a:t> </a:t>
            </a:r>
            <a:r>
              <a:rPr lang="uk-UA" b="1" smtClean="0">
                <a:solidFill>
                  <a:srgbClr val="008000"/>
                </a:solidFill>
              </a:rPr>
              <a:t>професійні спілки мають право </a:t>
            </a:r>
          </a:p>
          <a:p>
            <a:pPr eaLnBrk="1" hangingPunct="1">
              <a:lnSpc>
                <a:spcPct val="80000"/>
              </a:lnSpc>
            </a:pPr>
            <a:r>
              <a:rPr lang="uk-UA" b="1" smtClean="0">
                <a:solidFill>
                  <a:srgbClr val="FF0000"/>
                </a:solidFill>
              </a:rPr>
              <a:t>вимагати від роботодавця негайного припинення робіт на робочих місцях</a:t>
            </a:r>
            <a:r>
              <a:rPr lang="uk-UA" b="1" smtClean="0"/>
              <a:t>, </a:t>
            </a:r>
            <a:r>
              <a:rPr lang="uk-UA" b="1" i="1" smtClean="0">
                <a:solidFill>
                  <a:srgbClr val="3333CC"/>
                </a:solidFill>
              </a:rPr>
              <a:t>виробничих дільницях, у цехах та інших структурних підрозділах або на підприємствах чи виробництвах фізичних осіб, які відповідно до законодавства використовують найману працю, </a:t>
            </a:r>
          </a:p>
          <a:p>
            <a:pPr eaLnBrk="1" hangingPunct="1">
              <a:lnSpc>
                <a:spcPct val="80000"/>
              </a:lnSpc>
            </a:pPr>
            <a:r>
              <a:rPr lang="uk-UA" b="1" smtClean="0">
                <a:solidFill>
                  <a:srgbClr val="3333CC"/>
                </a:solidFill>
              </a:rPr>
              <a:t>в цілому</a:t>
            </a:r>
            <a:r>
              <a:rPr lang="uk-UA" b="1" smtClean="0"/>
              <a:t> </a:t>
            </a:r>
            <a:r>
              <a:rPr lang="uk-UA" b="1" smtClean="0">
                <a:solidFill>
                  <a:srgbClr val="FF0000"/>
                </a:solidFill>
              </a:rPr>
              <a:t>на період, необхідний для усунення загрози життю або здоров'ю працівників. </a:t>
            </a:r>
            <a:endParaRPr lang="ru-RU" b="1" smtClean="0">
              <a:solidFill>
                <a:srgbClr val="FF0000"/>
              </a:solidFill>
            </a:endParaRPr>
          </a:p>
        </p:txBody>
      </p:sp>
      <p:pic>
        <p:nvPicPr>
          <p:cNvPr id="38915" name="Picture 4" descr="56510932_2316118928440191_1207973746866913280_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963" y="88900"/>
            <a:ext cx="4033837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5" descr="unnamed 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6938" y="1341438"/>
            <a:ext cx="4597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 idx="4294967295"/>
          </p:nvPr>
        </p:nvSpPr>
        <p:spPr>
          <a:xfrm>
            <a:off x="788988" y="188913"/>
            <a:ext cx="8926512" cy="496887"/>
          </a:xfrm>
        </p:spPr>
        <p:txBody>
          <a:bodyPr/>
          <a:lstStyle/>
          <a:p>
            <a:pPr eaLnBrk="1" hangingPunct="1"/>
            <a:r>
              <a:rPr lang="uk-UA" sz="2000" b="1" smtClean="0">
                <a:solidFill>
                  <a:schemeClr val="tx1"/>
                </a:solidFill>
              </a:rPr>
              <a:t>Знай! Законодавством передбачена відповідальність</a:t>
            </a:r>
            <a:r>
              <a:rPr lang="uk-UA" sz="2400" b="1" smtClean="0">
                <a:solidFill>
                  <a:schemeClr val="tx1"/>
                </a:solidFill>
              </a:rPr>
              <a:t/>
            </a:r>
            <a:br>
              <a:rPr lang="uk-UA" sz="2400" b="1" smtClean="0">
                <a:solidFill>
                  <a:schemeClr val="tx1"/>
                </a:solidFill>
              </a:rPr>
            </a:br>
            <a:endParaRPr lang="ru-RU" sz="2400" b="1" smtClean="0">
              <a:solidFill>
                <a:schemeClr val="tx1"/>
              </a:solidFill>
            </a:endParaRPr>
          </a:p>
        </p:txBody>
      </p:sp>
      <p:graphicFrame>
        <p:nvGraphicFramePr>
          <p:cNvPr id="32814" name="Group 46"/>
          <p:cNvGraphicFramePr>
            <a:graphicFrameLocks noGrp="1"/>
          </p:cNvGraphicFramePr>
          <p:nvPr/>
        </p:nvGraphicFramePr>
        <p:xfrm>
          <a:off x="788988" y="822325"/>
          <a:ext cx="7653337" cy="4070350"/>
        </p:xfrm>
        <a:graphic>
          <a:graphicData uri="http://schemas.openxmlformats.org/drawingml/2006/table">
            <a:tbl>
              <a:tblPr/>
              <a:tblGrid>
                <a:gridCol w="5408612"/>
                <a:gridCol w="2244725"/>
              </a:tblGrid>
              <a:tr h="393700">
                <a:tc gridSpan="2">
                  <a:txBody>
                    <a:bodyPr/>
                    <a:lstStyle/>
                    <a:p>
                      <a:pPr marL="0" marR="0" lvl="0" indent="4508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Адміністративна відповідальність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Arial" charset="0"/>
                        <a:cs typeface="Times New Roman" pitchFamily="18" charset="0"/>
                      </a:endParaRPr>
                    </a:p>
                    <a:p>
                      <a:pPr marL="0" marR="0" lvl="0" indent="45085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(</a:t>
                      </a:r>
                      <a:r>
                        <a:rPr kumimoji="0" lang="uk-UA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8200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ст. 44</a:t>
                      </a:r>
                      <a:r>
                        <a:rPr kumimoji="0" lang="uk-UA" sz="1200" b="1" i="0" u="sng" strike="noStrike" cap="none" normalizeH="0" baseline="30000" smtClean="0">
                          <a:ln>
                            <a:noFill/>
                          </a:ln>
                          <a:solidFill>
                            <a:srgbClr val="008200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3</a:t>
                      </a:r>
                      <a:r>
                        <a:rPr kumimoji="0" lang="uk-UA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8200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 Кодексу про адміністративні правопорушення, КпАПУ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)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" charset="0"/>
                          <a:cs typeface="Calibri" pitchFamily="34" charset="0"/>
                        </a:rPr>
                        <a:t>Суть порушення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Arial" charset="0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" charset="0"/>
                          <a:cs typeface="Calibri" pitchFamily="34" charset="0"/>
                        </a:rPr>
                        <a:t>Санкція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Arial" charset="0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1725">
                <a:tc>
                  <a:txBody>
                    <a:bodyPr/>
                    <a:lstStyle/>
                    <a:p>
                      <a:pPr marL="0" marR="0" lvl="0" indent="4508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частина перша статті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 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44</a:t>
                      </a:r>
                      <a:r>
                        <a:rPr kumimoji="0" lang="uk-UA" sz="1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-3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 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  <a:hlinkClick r:id="rId2"/>
                        </a:rPr>
                        <a:t>КпАП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Arial" charset="0"/>
                        <a:cs typeface="Times New Roman" pitchFamily="18" charset="0"/>
                      </a:endParaRPr>
                    </a:p>
                    <a:p>
                      <a:pPr marL="0" marR="0" lvl="0" indent="45085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Times New Roman" pitchFamily="18" charset="0"/>
                        </a:rPr>
                        <a:t>Порушення правил щодо карантину людей, санітарно-гігієнічних, санітарно-протиепідемічних правил і норм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Times New Roman" pitchFamily="18" charset="0"/>
                        </a:rPr>
                        <a:t>, передбачених 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Times New Roman" pitchFamily="18" charset="0"/>
                          <a:hlinkClick r:id="rId3"/>
                        </a:rPr>
                        <a:t>Законом України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Times New Roman" pitchFamily="18" charset="0"/>
                        </a:rPr>
                        <a:t> "Про захист населення від інфекційних хвороб"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200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Times New Roman" pitchFamily="18" charset="0"/>
                        </a:rPr>
                        <a:t>№ 1645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Times New Roman" pitchFamily="18" charset="0"/>
                        </a:rPr>
                        <a:t>, іншими актами законодавства, а також рішень органів місцевого самоврядування з питань боротьби з інфекційними хворобами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0160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Штраф:</a:t>
                      </a: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/>
                      </a:r>
                      <a:b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</a:b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• 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на громадян</a:t>
                      </a: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Calibri" pitchFamily="34" charset="0"/>
                        </a:rPr>
                        <a:t> — від 1000 до 2000 неоподатковуваних мінімумів доходів громадян (далі – НМДГ)</a:t>
                      </a: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Arial" charset="0"/>
                          <a:cs typeface="Times New Roman" pitchFamily="18" charset="0"/>
                        </a:rPr>
                        <a:t> </a:t>
                      </a: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Calibri" pitchFamily="34" charset="0"/>
                      </a:endParaRPr>
                    </a:p>
                    <a:p>
                      <a:pPr marL="0" marR="0" lvl="0" indent="1016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17 000—34 000 грн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101600" algn="just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• 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на посадових осіб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—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10160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від 2000 до 10 000 НМДГ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34 000—170 000 грн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9313">
                <a:tc>
                  <a:txBody>
                    <a:bodyPr/>
                    <a:lstStyle/>
                    <a:p>
                      <a:pPr marL="0" marR="0" lvl="0" indent="45085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частина друга статті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44</a:t>
                      </a:r>
                      <a:r>
                        <a:rPr kumimoji="0" lang="uk-UA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-3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  <a:hlinkClick r:id="rId2"/>
                        </a:rPr>
                        <a:t>КпАП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  <a:p>
                      <a:pPr marL="0" marR="0" lvl="0" indent="45085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За перебування в громадських будинках, спорудах, громадському транспорті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 під час дії карантину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без вдягнутих засобів індивідуального захисту</a:t>
                      </a:r>
                      <a:r>
                        <a:rPr kumimoji="0" lang="uk-UA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, зокрема респіраторів або захисних масок, що закривають ніс та рот, у тому числі виготовлених самостійно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1016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штраф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 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від 10 до 15 НМДГ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  <a:p>
                      <a:pPr marL="0" marR="0" lvl="0" indent="10160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Times New Roman" pitchFamily="18" charset="0"/>
                          <a:cs typeface="Calibri" pitchFamily="34" charset="0"/>
                        </a:rPr>
                        <a:t>від 170 грн до 255 грн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entury Gothic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954" name="Rectangle 97"/>
          <p:cNvSpPr>
            <a:spLocks noChangeArrowheads="1"/>
          </p:cNvSpPr>
          <p:nvPr/>
        </p:nvSpPr>
        <p:spPr bwMode="auto">
          <a:xfrm>
            <a:off x="1277938" y="5119688"/>
            <a:ext cx="7164387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>
              <a:tabLst>
                <a:tab pos="114300" algn="l"/>
                <a:tab pos="228600" algn="l"/>
                <a:tab pos="342900" algn="l"/>
                <a:tab pos="457200" algn="l"/>
              </a:tabLst>
            </a:pPr>
            <a:r>
              <a:rPr lang="uk-UA" sz="14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Протоколи про правопорушення за </a:t>
            </a:r>
            <a:r>
              <a:rPr lang="uk-UA" sz="1400" b="1" u="sng">
                <a:solidFill>
                  <a:srgbClr val="008200"/>
                </a:solidFill>
                <a:latin typeface="Century Gothic" pitchFamily="34" charset="0"/>
                <a:ea typeface="Times New Roman" pitchFamily="18" charset="0"/>
                <a:cs typeface="Calibri" pitchFamily="34" charset="0"/>
              </a:rPr>
              <a:t>статтею 44</a:t>
            </a:r>
            <a:r>
              <a:rPr lang="uk-UA" sz="1400" b="1" u="sng" baseline="30000">
                <a:solidFill>
                  <a:srgbClr val="008200"/>
                </a:solidFill>
                <a:latin typeface="Century Gothic" pitchFamily="34" charset="0"/>
                <a:ea typeface="Times New Roman" pitchFamily="18" charset="0"/>
                <a:cs typeface="Calibri" pitchFamily="34" charset="0"/>
              </a:rPr>
              <a:t>3</a:t>
            </a:r>
            <a:r>
              <a:rPr lang="uk-UA" sz="1400" b="1" u="sng">
                <a:solidFill>
                  <a:srgbClr val="008200"/>
                </a:solidFill>
                <a:latin typeface="Century Gothic" pitchFamily="34" charset="0"/>
                <a:ea typeface="Times New Roman" pitchFamily="18" charset="0"/>
                <a:cs typeface="Calibri" pitchFamily="34" charset="0"/>
              </a:rPr>
              <a:t> КпАП</a:t>
            </a:r>
            <a:r>
              <a:rPr lang="uk-UA" sz="14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 мають право складати уповноважені на те посадові особи таких органів: </a:t>
            </a:r>
            <a:endParaRPr lang="ru-RU" sz="1400" b="1">
              <a:latin typeface="Century Gothic" pitchFamily="34" charset="0"/>
              <a:ea typeface="Times New Roman" pitchFamily="18" charset="0"/>
              <a:cs typeface="Calibri" pitchFamily="34" charset="0"/>
            </a:endParaRPr>
          </a:p>
          <a:p>
            <a:pPr indent="450850" algn="just" eaLnBrk="0" hangingPunct="0">
              <a:buFontTx/>
              <a:buChar char=""/>
              <a:tabLst>
                <a:tab pos="114300" algn="l"/>
                <a:tab pos="228600" algn="l"/>
                <a:tab pos="342900" algn="l"/>
                <a:tab pos="457200" algn="l"/>
              </a:tabLst>
            </a:pPr>
            <a:r>
              <a:rPr lang="uk-UA" sz="14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органи внутрішніх справ (Національної поліції);</a:t>
            </a:r>
            <a:endParaRPr lang="ru-RU" sz="1400" b="1">
              <a:latin typeface="Century Gothic" pitchFamily="34" charset="0"/>
              <a:ea typeface="Times New Roman" pitchFamily="18" charset="0"/>
              <a:cs typeface="Calibri" pitchFamily="34" charset="0"/>
            </a:endParaRPr>
          </a:p>
          <a:p>
            <a:pPr indent="450850" algn="just" eaLnBrk="0" hangingPunct="0">
              <a:buFontTx/>
              <a:buChar char=""/>
              <a:tabLst>
                <a:tab pos="114300" algn="l"/>
                <a:tab pos="228600" algn="l"/>
                <a:tab pos="342900" algn="l"/>
                <a:tab pos="457200" algn="l"/>
              </a:tabLst>
            </a:pPr>
            <a:r>
              <a:rPr lang="uk-UA" sz="14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органи охорони здоров’я;</a:t>
            </a:r>
            <a:endParaRPr lang="ru-RU" sz="1400" b="1">
              <a:latin typeface="Century Gothic" pitchFamily="34" charset="0"/>
              <a:ea typeface="Times New Roman" pitchFamily="18" charset="0"/>
              <a:cs typeface="Calibri" pitchFamily="34" charset="0"/>
            </a:endParaRPr>
          </a:p>
          <a:p>
            <a:pPr indent="450850" algn="just" eaLnBrk="0" hangingPunct="0">
              <a:buFontTx/>
              <a:buChar char=""/>
              <a:tabLst>
                <a:tab pos="114300" algn="l"/>
                <a:tab pos="228600" algn="l"/>
                <a:tab pos="342900" algn="l"/>
                <a:tab pos="457200" algn="l"/>
              </a:tabLst>
            </a:pPr>
            <a:r>
              <a:rPr lang="uk-UA" sz="14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посадові особи, уповноважені на те виконавчими комітетами (а в населених пунктах, де не створено виконавчих комітетів, — виконавчими органами, що виконують їхні повноваження) сільських, селищних, міських рад (</a:t>
            </a:r>
            <a:r>
              <a:rPr lang="uk-UA" sz="1400" b="1">
                <a:solidFill>
                  <a:srgbClr val="008200"/>
                </a:solidFill>
                <a:latin typeface="Century Gothic" pitchFamily="34" charset="0"/>
                <a:ea typeface="Times New Roman" pitchFamily="18" charset="0"/>
                <a:cs typeface="Calibri" pitchFamily="34" charset="0"/>
              </a:rPr>
              <a:t>ст. 255 КпАП</a:t>
            </a:r>
            <a:r>
              <a:rPr lang="uk-UA" sz="1400" b="1">
                <a:latin typeface="Century Gothic" pitchFamily="34" charset="0"/>
                <a:ea typeface="Times New Roman" pitchFamily="18" charset="0"/>
                <a:cs typeface="Calibri" pitchFamily="34" charset="0"/>
              </a:rPr>
              <a:t>). </a:t>
            </a:r>
          </a:p>
        </p:txBody>
      </p:sp>
      <p:pic>
        <p:nvPicPr>
          <p:cNvPr id="39955" name="Picture 114" descr="130466702_3881642085200139_3956159802580218627_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58225" y="3895725"/>
            <a:ext cx="3533775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56" name="Picture 41" descr="photo_2020-03-17_19-51-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58225" y="0"/>
            <a:ext cx="3492500" cy="428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 idx="4294967295"/>
          </p:nvPr>
        </p:nvSpPr>
        <p:spPr>
          <a:xfrm>
            <a:off x="1790700" y="368300"/>
            <a:ext cx="5232400" cy="977900"/>
          </a:xfrm>
        </p:spPr>
        <p:txBody>
          <a:bodyPr/>
          <a:lstStyle/>
          <a:p>
            <a:r>
              <a:rPr lang="uk-UA" sz="2400" b="1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  <a:t>Кримінальна відповідальність </a:t>
            </a:r>
            <a:br>
              <a:rPr lang="uk-UA" sz="2400" b="1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</a:br>
            <a:r>
              <a:rPr lang="uk-UA" sz="2000" b="1" u="sng" smtClean="0">
                <a:solidFill>
                  <a:srgbClr val="008200"/>
                </a:solidFill>
                <a:ea typeface="Arial" charset="0"/>
                <a:cs typeface="Calibri" pitchFamily="34" charset="0"/>
              </a:rPr>
              <a:t>ст. 325 Кримінального кодексу України</a:t>
            </a:r>
            <a:r>
              <a:rPr lang="uk-UA" sz="2400" b="1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  <a:t>	</a:t>
            </a:r>
            <a:r>
              <a:rPr lang="uk-UA" sz="2800" b="1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  <a:t/>
            </a:r>
            <a:br>
              <a:rPr lang="uk-UA" sz="2800" b="1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</a:br>
            <a:endParaRPr lang="uk-UA" sz="2800" b="1" smtClean="0">
              <a:solidFill>
                <a:schemeClr val="tx1"/>
              </a:solidFill>
              <a:ea typeface="Arial" charset="0"/>
              <a:cs typeface="Calibri" pitchFamily="34" charset="0"/>
            </a:endParaRPr>
          </a:p>
        </p:txBody>
      </p:sp>
      <p:sp>
        <p:nvSpPr>
          <p:cNvPr id="40962" name="Rectangle 3"/>
          <p:cNvSpPr>
            <a:spLocks noGrp="1"/>
          </p:cNvSpPr>
          <p:nvPr>
            <p:ph type="body" idx="4294967295"/>
          </p:nvPr>
        </p:nvSpPr>
        <p:spPr>
          <a:xfrm>
            <a:off x="990600" y="1587500"/>
            <a:ext cx="5638800" cy="257651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sz="1400" b="1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  <a:t>Порушення правил і норм, установлених із метою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sz="1400" b="1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  <a:t>запобігти епідемічним та іншим інфекційним хворобам</a:t>
            </a:r>
            <a:r>
              <a:rPr lang="uk-UA" sz="1400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  <a:t>,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sz="1400" b="1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  <a:t>масовим неінфекційним захворюванням/отруєнням і боротися з ними, якщо такі дії спричинили або завідомо могли спричинити поширення цих захворювань 	</a:t>
            </a: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uk-UA" sz="1400" b="1" smtClean="0">
              <a:solidFill>
                <a:schemeClr val="tx1"/>
              </a:solidFill>
              <a:ea typeface="Arial" charset="0"/>
              <a:cs typeface="Calibri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sz="1600" b="1" smtClean="0">
                <a:solidFill>
                  <a:srgbClr val="FF0000"/>
                </a:solidFill>
                <a:ea typeface="Arial" charset="0"/>
                <a:cs typeface="Calibri" pitchFamily="34" charset="0"/>
              </a:rPr>
              <a:t>Штраф</a:t>
            </a:r>
            <a:r>
              <a:rPr lang="uk-UA" sz="1600" b="1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  <a:t> від 1000 до 3000 НМДГ</a:t>
            </a:r>
            <a:endParaRPr lang="ru-RU" sz="1600" b="1" smtClean="0">
              <a:solidFill>
                <a:schemeClr val="tx1"/>
              </a:solidFill>
              <a:ea typeface="Arial" charset="0"/>
              <a:cs typeface="Calibri" pitchFamily="34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sz="1600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  <a:t> </a:t>
            </a:r>
            <a:r>
              <a:rPr lang="uk-UA" sz="1600" b="1" smtClean="0">
                <a:solidFill>
                  <a:srgbClr val="FF0000"/>
                </a:solidFill>
                <a:ea typeface="Arial" charset="0"/>
                <a:cs typeface="Calibri" pitchFamily="34" charset="0"/>
              </a:rPr>
              <a:t>17 000—51 000 грн</a:t>
            </a:r>
            <a:r>
              <a:rPr lang="uk-UA" sz="1600" smtClean="0">
                <a:solidFill>
                  <a:schemeClr val="tx1"/>
                </a:solidFill>
                <a:ea typeface="Arial" charset="0"/>
                <a:cs typeface="Calibri" pitchFamily="34" charset="0"/>
              </a:rPr>
              <a:t> або </a:t>
            </a:r>
            <a:endParaRPr lang="ru-RU" sz="1600" smtClean="0">
              <a:solidFill>
                <a:schemeClr val="tx1"/>
              </a:solidFill>
              <a:ea typeface="Arial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sz="1600" b="1" smtClean="0">
                <a:solidFill>
                  <a:schemeClr val="tx1"/>
                </a:solidFill>
                <a:ea typeface="Arial" charset="0"/>
                <a:cs typeface="Times New Roman" pitchFamily="18" charset="0"/>
              </a:rPr>
              <a:t>арешт на строк до шести місяців,</a:t>
            </a:r>
            <a:r>
              <a:rPr lang="uk-UA" sz="1600" smtClean="0">
                <a:solidFill>
                  <a:schemeClr val="tx1"/>
                </a:solidFill>
                <a:ea typeface="Arial" charset="0"/>
                <a:cs typeface="Times New Roman" pitchFamily="18" charset="0"/>
              </a:rPr>
              <a:t> </a:t>
            </a:r>
            <a:endParaRPr lang="ru-RU" sz="1600" smtClean="0">
              <a:solidFill>
                <a:schemeClr val="tx1"/>
              </a:solidFill>
              <a:ea typeface="Arial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sz="1600" smtClean="0">
                <a:solidFill>
                  <a:schemeClr val="tx1"/>
                </a:solidFill>
                <a:ea typeface="Arial" charset="0"/>
                <a:cs typeface="Times New Roman" pitchFamily="18" charset="0"/>
              </a:rPr>
              <a:t>або </a:t>
            </a:r>
            <a:r>
              <a:rPr lang="uk-UA" sz="1600" b="1" smtClean="0">
                <a:solidFill>
                  <a:schemeClr val="tx1"/>
                </a:solidFill>
                <a:ea typeface="Arial" charset="0"/>
                <a:cs typeface="Times New Roman" pitchFamily="18" charset="0"/>
              </a:rPr>
              <a:t>обмеження чи </a:t>
            </a:r>
            <a:r>
              <a:rPr lang="uk-UA" sz="1600" b="1" smtClean="0">
                <a:solidFill>
                  <a:srgbClr val="FF0000"/>
                </a:solidFill>
                <a:ea typeface="Arial" charset="0"/>
                <a:cs typeface="Times New Roman" pitchFamily="18" charset="0"/>
              </a:rPr>
              <a:t>позбавлення волі </a:t>
            </a:r>
            <a:endParaRPr lang="ru-RU" sz="1600" b="1" smtClean="0">
              <a:solidFill>
                <a:srgbClr val="FF0000"/>
              </a:solidFill>
              <a:ea typeface="Arial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uk-UA" sz="1600" b="1" smtClean="0">
                <a:solidFill>
                  <a:srgbClr val="FF0000"/>
                </a:solidFill>
                <a:ea typeface="Arial" charset="0"/>
                <a:cs typeface="Times New Roman" pitchFamily="18" charset="0"/>
              </a:rPr>
              <a:t>на строк</a:t>
            </a:r>
            <a:r>
              <a:rPr lang="uk-UA" sz="1600" smtClean="0">
                <a:solidFill>
                  <a:srgbClr val="FF0000"/>
                </a:solidFill>
                <a:ea typeface="Arial" charset="0"/>
                <a:cs typeface="Times New Roman" pitchFamily="18" charset="0"/>
              </a:rPr>
              <a:t> </a:t>
            </a:r>
            <a:r>
              <a:rPr lang="uk-UA" sz="1600" b="1" smtClean="0">
                <a:solidFill>
                  <a:srgbClr val="FF0000"/>
                </a:solidFill>
                <a:ea typeface="Arial" charset="0"/>
                <a:cs typeface="Times New Roman" pitchFamily="18" charset="0"/>
              </a:rPr>
              <a:t>до трьох років </a:t>
            </a:r>
          </a:p>
        </p:txBody>
      </p:sp>
      <p:pic>
        <p:nvPicPr>
          <p:cNvPr id="40963" name="Picture 4" descr="7b8a613-coronavirus-nevolya-origi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2600" y="3073400"/>
            <a:ext cx="5168900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Rectangle 5"/>
          <p:cNvSpPr>
            <a:spLocks noChangeArrowheads="1"/>
          </p:cNvSpPr>
          <p:nvPr/>
        </p:nvSpPr>
        <p:spPr bwMode="auto">
          <a:xfrm>
            <a:off x="1193800" y="4318000"/>
            <a:ext cx="5829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uk-UA" b="1"/>
              <a:t>Якщо такі дії спричинили загибель людей чи інші тяжкі наслідки</a:t>
            </a:r>
            <a:endParaRPr lang="ru-RU" b="1"/>
          </a:p>
          <a:p>
            <a:pPr defTabSz="914400"/>
            <a:r>
              <a:rPr lang="uk-UA" b="1">
                <a:solidFill>
                  <a:srgbClr val="FF0000"/>
                </a:solidFill>
              </a:rPr>
              <a:t>Позбавлення волі на строк від п’яти до восьми років</a:t>
            </a:r>
          </a:p>
          <a:p>
            <a:pPr defTabSz="914400"/>
            <a:r>
              <a:rPr lang="uk-UA" sz="1400" b="1" i="1"/>
              <a:t>Прим. Для того, щоб порушення було саме кримінальним, воно має спричинити поширення хвороби. Або бути таким, що "завідомо могло спричинити поширення".	</a:t>
            </a:r>
          </a:p>
        </p:txBody>
      </p:sp>
      <p:pic>
        <p:nvPicPr>
          <p:cNvPr id="40965" name="Picture 6" descr="701097f-coronavirus-shtrafy-origi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78700" y="292100"/>
            <a:ext cx="4622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/>
          </p:cNvSpPr>
          <p:nvPr>
            <p:ph type="title" idx="4294967295"/>
          </p:nvPr>
        </p:nvSpPr>
        <p:spPr>
          <a:xfrm>
            <a:off x="1801813" y="260350"/>
            <a:ext cx="7666037" cy="914400"/>
          </a:xfrm>
        </p:spPr>
        <p:txBody>
          <a:bodyPr/>
          <a:lstStyle/>
          <a:p>
            <a:pPr eaLnBrk="1" hangingPunct="1"/>
            <a:r>
              <a:rPr lang="uk-UA" sz="1600" b="1" i="1" smtClean="0"/>
              <a:t>Для практичного застосування</a:t>
            </a:r>
            <a:r>
              <a:rPr lang="uk-UA" sz="1600" b="1" smtClean="0"/>
              <a:t>: </a:t>
            </a:r>
            <a:br>
              <a:rPr lang="uk-UA" sz="1600" b="1" smtClean="0"/>
            </a:br>
            <a:r>
              <a:rPr lang="uk-UA" sz="1600" b="1" smtClean="0">
                <a:solidFill>
                  <a:srgbClr val="FF0000"/>
                </a:solidFill>
              </a:rPr>
              <a:t>Чек-лист (анкета) профспілкого контролю</a:t>
            </a:r>
            <a:br>
              <a:rPr lang="uk-UA" sz="1600" b="1" smtClean="0">
                <a:solidFill>
                  <a:srgbClr val="FF0000"/>
                </a:solidFill>
              </a:rPr>
            </a:br>
            <a:r>
              <a:rPr lang="uk-UA" sz="1600" b="1" smtClean="0">
                <a:solidFill>
                  <a:srgbClr val="FF0000"/>
                </a:solidFill>
              </a:rPr>
              <a:t>за належним захистом життя і здоров’я працівників, </a:t>
            </a:r>
            <a:br>
              <a:rPr lang="uk-UA" sz="1600" b="1" smtClean="0">
                <a:solidFill>
                  <a:srgbClr val="FF0000"/>
                </a:solidFill>
              </a:rPr>
            </a:br>
            <a:r>
              <a:rPr lang="uk-UA" sz="1600" b="1" smtClean="0">
                <a:solidFill>
                  <a:srgbClr val="FF0000"/>
                </a:solidFill>
              </a:rPr>
              <a:t>запобіганням виникнення і поширення захворювання на Covid-19</a:t>
            </a:r>
            <a:endParaRPr lang="ru-RU" sz="1600" b="1" smtClean="0">
              <a:solidFill>
                <a:srgbClr val="FF0000"/>
              </a:solidFill>
            </a:endParaRPr>
          </a:p>
        </p:txBody>
      </p:sp>
      <p:graphicFrame>
        <p:nvGraphicFramePr>
          <p:cNvPr id="33879" name="Group 87"/>
          <p:cNvGraphicFramePr>
            <a:graphicFrameLocks noGrp="1"/>
          </p:cNvGraphicFramePr>
          <p:nvPr>
            <p:ph idx="4294967295"/>
          </p:nvPr>
        </p:nvGraphicFramePr>
        <p:xfrm>
          <a:off x="1127125" y="2205038"/>
          <a:ext cx="9818688" cy="4672012"/>
        </p:xfrm>
        <a:graphic>
          <a:graphicData uri="http://schemas.openxmlformats.org/drawingml/2006/table">
            <a:tbl>
              <a:tblPr/>
              <a:tblGrid>
                <a:gridCol w="695325"/>
                <a:gridCol w="6864350"/>
                <a:gridCol w="781050"/>
                <a:gridCol w="609600"/>
                <a:gridCol w="868363"/>
              </a:tblGrid>
              <a:tr h="185738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Об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’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єкти контролю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Так</a:t>
                      </a: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Ні</a:t>
                      </a: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Прим</a:t>
                      </a:r>
                      <a:endParaRPr kumimoji="0" lang="uk-UA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963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Безпечна доставка працівників до підприємства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Перед початком роботи (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щоденн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а перевірка температури 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Загальнщ-організаційні та інформаційні заходи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88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  <a:tab pos="914400" algn="l"/>
                        </a:tabLst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Під час роботи або виробничого процесу (в т.ч.забезпечення ЗІЗ)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Порядок, чистота, дезинфекція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Митя та дез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и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нфекція рук, а також інші санітарно-гігієнічні заходи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28638" algn="l"/>
                        </a:tabLst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Чистота повітря та 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режим провітрювання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28638" algn="l"/>
                        </a:tabLst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Температурнийй режим та вологість повітря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Проходи и проїзди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Можливості для порятунку і надання домедичної допомоги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4663" algn="l"/>
                        </a:tabLst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Всього: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5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2066" name="Picture 83" descr="_111220624_9589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33000" y="2474913"/>
            <a:ext cx="2014538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67" name="Picture 84" descr="86146d3246c373be2043bd32dd5cc2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66225" y="5118100"/>
            <a:ext cx="2878138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68" name="Rectangle 85"/>
          <p:cNvSpPr>
            <a:spLocks noChangeArrowheads="1"/>
          </p:cNvSpPr>
          <p:nvPr/>
        </p:nvSpPr>
        <p:spPr bwMode="auto">
          <a:xfrm>
            <a:off x="1127125" y="1436688"/>
            <a:ext cx="4703763" cy="654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03200" defTabSz="914400">
              <a:tabLst>
                <a:tab pos="2989263" algn="l"/>
                <a:tab pos="4016375" algn="l"/>
                <a:tab pos="6143625" algn="l"/>
              </a:tabLst>
            </a:pPr>
            <a:r>
              <a:rPr lang="uk-UA" sz="900" b="1">
                <a:latin typeface="Century Gothic" pitchFamily="34" charset="0"/>
              </a:rPr>
              <a:t>Підприємство:_____________________________ </a:t>
            </a:r>
            <a:r>
              <a:rPr lang="ru-RU" sz="900">
                <a:latin typeface="Century Gothic" pitchFamily="34" charset="0"/>
              </a:rPr>
              <a:t> </a:t>
            </a:r>
          </a:p>
          <a:p>
            <a:pPr indent="203200" defTabSz="914400">
              <a:tabLst>
                <a:tab pos="2989263" algn="l"/>
                <a:tab pos="4016375" algn="l"/>
                <a:tab pos="6143625" algn="l"/>
              </a:tabLst>
            </a:pPr>
            <a:r>
              <a:rPr lang="uk-UA" sz="900" b="1">
                <a:latin typeface="Century Gothic" pitchFamily="34" charset="0"/>
              </a:rPr>
              <a:t>Дата: “___”	____________2020 р.</a:t>
            </a:r>
            <a:endParaRPr lang="ru-RU" sz="900">
              <a:latin typeface="Century Gothic" pitchFamily="34" charset="0"/>
            </a:endParaRPr>
          </a:p>
          <a:p>
            <a:pPr indent="203200" defTabSz="914400">
              <a:tabLst>
                <a:tab pos="2989263" algn="l"/>
                <a:tab pos="4016375" algn="l"/>
                <a:tab pos="6143625" algn="l"/>
              </a:tabLst>
            </a:pPr>
            <a:r>
              <a:rPr lang="uk-UA" sz="900" b="1">
                <a:latin typeface="Century Gothic" pitchFamily="34" charset="0"/>
              </a:rPr>
              <a:t>Робоче місце:__________________________________ </a:t>
            </a:r>
            <a:endParaRPr lang="ru-RU" sz="900">
              <a:latin typeface="Century Gothic" pitchFamily="34" charset="0"/>
            </a:endParaRPr>
          </a:p>
          <a:p>
            <a:pPr indent="203200" defTabSz="914400">
              <a:tabLst>
                <a:tab pos="2989263" algn="l"/>
                <a:tab pos="4016375" algn="l"/>
                <a:tab pos="6143625" algn="l"/>
              </a:tabLst>
            </a:pPr>
            <a:r>
              <a:rPr lang="uk-UA" sz="900" b="1">
                <a:latin typeface="Century Gothic" pitchFamily="34" charset="0"/>
              </a:rPr>
              <a:t>Склав: представник профспілки_______________________________</a:t>
            </a:r>
            <a:r>
              <a:rPr lang="uk-UA" sz="1000" b="1"/>
              <a:t>  </a:t>
            </a:r>
          </a:p>
        </p:txBody>
      </p:sp>
      <p:pic>
        <p:nvPicPr>
          <p:cNvPr id="42069" name="Picture 86" descr="coronavirus-4955367_960_7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0" y="3568700"/>
            <a:ext cx="22860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 idx="4294967295"/>
          </p:nvPr>
        </p:nvSpPr>
        <p:spPr>
          <a:xfrm>
            <a:off x="1828800" y="260350"/>
            <a:ext cx="6227763" cy="522288"/>
          </a:xfrm>
        </p:spPr>
        <p:txBody>
          <a:bodyPr/>
          <a:lstStyle/>
          <a:p>
            <a:pPr marL="723900" indent="-723900" algn="ctr" defTabSz="914400" eaLnBrk="1" hangingPunct="1"/>
            <a:r>
              <a:rPr lang="uk-UA" sz="2000" b="1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Безпечна доставка працівників до підприємства</a:t>
            </a:r>
            <a:endParaRPr lang="ru-RU" sz="2000" smtClean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5611" name="Group 75"/>
          <p:cNvGraphicFramePr>
            <a:graphicFrameLocks noGrp="1"/>
          </p:cNvGraphicFramePr>
          <p:nvPr>
            <p:ph sz="half" idx="4294967295"/>
          </p:nvPr>
        </p:nvGraphicFramePr>
        <p:xfrm>
          <a:off x="1577975" y="1125538"/>
          <a:ext cx="9701213" cy="5951537"/>
        </p:xfrm>
        <a:graphic>
          <a:graphicData uri="http://schemas.openxmlformats.org/drawingml/2006/table">
            <a:tbl>
              <a:tblPr/>
              <a:tblGrid>
                <a:gridCol w="455613"/>
                <a:gridCol w="6672262"/>
                <a:gridCol w="512763"/>
                <a:gridCol w="430212"/>
                <a:gridCol w="773113"/>
                <a:gridCol w="857250"/>
              </a:tblGrid>
              <a:tr h="598488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п.п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Об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’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єкти контролю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Так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Ні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Не заст.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Примітки 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1.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Безпечна доставка працівників до підприємства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1.1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організовано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безпечну доставку працівників до робочих місць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 автотранспортом установи або підприємства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(не більше ніж 10 осіб);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1.2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під час подорожі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автотранспортні засоби щоденно забезпечуються засобами дезинфекції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 для рук водія та пасажирів;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1.3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Всі пасажири та водій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забезпечені інд. засобами захисту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 (масками, окулярами, рукавичками у разі необхідності)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1.4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у пунктах посадки до автотранспорту проводиться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щоденне вимірювання температури та опитування про самопочуття;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1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автотранспортні засоби забезпечені необхідними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аптечками домедичної допомоги з доукомплектацією необхідними протиепідемічними засобами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</a:rPr>
                        <a:t>1.6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щоденно проводиться </a:t>
                      </a: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дезинфекція транспортного засобу;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3075" name="Picture 68" descr="Як роботодавцю організувати безпечні умови праці водіям під час карантину, — роз'яснення Держпрац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8100" y="2863850"/>
            <a:ext cx="32639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76" name="Picture 69" descr="Дотримання вимог безпеки на автомобільному транспорті в умовах карантин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56738" y="0"/>
            <a:ext cx="2259012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 idx="4294967295"/>
          </p:nvPr>
        </p:nvSpPr>
        <p:spPr>
          <a:xfrm>
            <a:off x="2592388" y="623888"/>
            <a:ext cx="8912225" cy="852487"/>
          </a:xfrm>
        </p:spPr>
        <p:txBody>
          <a:bodyPr/>
          <a:lstStyle/>
          <a:p>
            <a:pPr eaLnBrk="1" hangingPunct="1"/>
            <a:r>
              <a:rPr lang="uk-UA" sz="19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1900" b="1" smtClean="0"/>
              <a:t>Перед початком роботи</a:t>
            </a:r>
            <a:r>
              <a:rPr lang="ru-RU" sz="3200" smtClean="0"/>
              <a:t> </a:t>
            </a:r>
            <a:r>
              <a:rPr lang="uk-UA" sz="1900" smtClean="0">
                <a:solidFill>
                  <a:schemeClr val="bg1"/>
                </a:solidFill>
              </a:rPr>
              <a:t/>
            </a:r>
            <a:br>
              <a:rPr lang="uk-UA" sz="1900" smtClean="0">
                <a:solidFill>
                  <a:schemeClr val="bg1"/>
                </a:solidFill>
              </a:rPr>
            </a:br>
            <a:endParaRPr lang="ru-RU" sz="1900" smtClean="0">
              <a:solidFill>
                <a:schemeClr val="bg1"/>
              </a:solidFill>
            </a:endParaRPr>
          </a:p>
        </p:txBody>
      </p:sp>
      <p:graphicFrame>
        <p:nvGraphicFramePr>
          <p:cNvPr id="35908" name="Group 68"/>
          <p:cNvGraphicFramePr>
            <a:graphicFrameLocks noGrp="1"/>
          </p:cNvGraphicFramePr>
          <p:nvPr>
            <p:ph sz="half" idx="4294967295"/>
          </p:nvPr>
        </p:nvGraphicFramePr>
        <p:xfrm>
          <a:off x="431800" y="1557338"/>
          <a:ext cx="10945813" cy="4906962"/>
        </p:xfrm>
        <a:graphic>
          <a:graphicData uri="http://schemas.openxmlformats.org/drawingml/2006/table">
            <a:tbl>
              <a:tblPr/>
              <a:tblGrid>
                <a:gridCol w="514350"/>
                <a:gridCol w="7527925"/>
                <a:gridCol w="598488"/>
                <a:gridCol w="481012"/>
                <a:gridCol w="857250"/>
                <a:gridCol w="966788"/>
              </a:tblGrid>
              <a:tr h="346075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п.п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Об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’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єкти контролю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Так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Ні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Не заст.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Примітки 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2.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Перед початком роботи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2.1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не допускається випадків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скупчення людей (не більше 10 осіб)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2.2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на робочих місцях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в одному приміщенні розміщено не більше 1 особи на 10 кв.м.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2.3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під час переміщення по підприємству та під час безпосереднього виконання роботи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забезпечено відстань між працівниками не менш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ніж 1,5 м; </a:t>
                      </a:r>
                      <a:endParaRPr kumimoji="0" lang="uk-UA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2.4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Запроваджено 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щоденну перевірку температури</a:t>
                      </a:r>
                      <a:r>
                        <a:rPr kumimoji="0" lang="uk-UA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у працівників із відвовідною фіксацією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(</a:t>
                      </a:r>
                      <a:r>
                        <a:rPr kumimoji="0" lang="uk-UA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у разівідсутності штатного медика, призначається відповідальна за це особа з документальною фіксацією результатів (36.6 ºС – нормальна, більше 37-37,3 ºС – працівники повинні залишатися вдома і самоізолюватися з консультацією сімейно голікаря, 38 ºС і більше – невідкладно звернутись  до сімейного лікаря або за мед. допомогою за контактною інформацією або визвати швидку);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endParaRPr kumimoji="0" lang="uk-UA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endParaRPr kumimoji="0" lang="uk-UA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endParaRPr kumimoji="0" lang="uk-UA" sz="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 idx="4294967295"/>
          </p:nvPr>
        </p:nvSpPr>
        <p:spPr>
          <a:xfrm>
            <a:off x="2465388" y="196850"/>
            <a:ext cx="8912225" cy="852488"/>
          </a:xfrm>
        </p:spPr>
        <p:txBody>
          <a:bodyPr/>
          <a:lstStyle/>
          <a:p>
            <a:pPr eaLnBrk="1" hangingPunct="1"/>
            <a:r>
              <a:rPr lang="uk-UA" sz="19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900" b="1" smtClean="0"/>
              <a:t>Загальні організаційні та інформаційні заходи</a:t>
            </a:r>
            <a:r>
              <a:rPr lang="ru-RU" sz="3200" smtClean="0"/>
              <a:t> </a:t>
            </a:r>
          </a:p>
        </p:txBody>
      </p:sp>
      <p:graphicFrame>
        <p:nvGraphicFramePr>
          <p:cNvPr id="36934" name="Group 70"/>
          <p:cNvGraphicFramePr>
            <a:graphicFrameLocks noGrp="1"/>
          </p:cNvGraphicFramePr>
          <p:nvPr>
            <p:ph sz="half" idx="4294967295"/>
          </p:nvPr>
        </p:nvGraphicFramePr>
        <p:xfrm>
          <a:off x="1466850" y="757238"/>
          <a:ext cx="10233025" cy="5681662"/>
        </p:xfrm>
        <a:graphic>
          <a:graphicData uri="http://schemas.openxmlformats.org/drawingml/2006/table">
            <a:tbl>
              <a:tblPr/>
              <a:tblGrid>
                <a:gridCol w="425450"/>
                <a:gridCol w="6880225"/>
                <a:gridCol w="549275"/>
                <a:gridCol w="550863"/>
                <a:gridCol w="822325"/>
                <a:gridCol w="1004887"/>
              </a:tblGrid>
              <a:tr h="287338"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Об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’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єкти контролю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Так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Ні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Не заст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Примітки 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Загально-організаційні та інформаційні заходи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3.1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На підприємстві 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розроблено план запобігання поширенню коронавірусу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відповідно до специфіки установи або підприємства, затверджено наказом та ознайомлено з ним всіх працівників (відповідно до вимог документ, установа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3.2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Інформування працівників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щодо запобігання виникненню і поширенню коронавірусної хвороби (Covid-19) відбувається на регулярній основі шляхом оповіщення, розміщення постерів, плакатів по всьому підприємству та у структурних підрозділах, об’яв тощо)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5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3.3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Визначено категорії працівників, які можуть перебувати в зоні підвищеного ризику інфікування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r>
                        <a:rPr kumimoji="0" lang="uk-UA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(працівники пенсійного віку, віком понад 60 років, люди з ослабленою імунною системою, із захворюваннями серця або легенів, діабетом, іншими хронічними захворюваннями), вони максимально переведені на дистанційний режим роботи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або 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для них запроваджено додаткові заходи безпеки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та захисту</a:t>
                      </a:r>
                      <a:r>
                        <a:rPr kumimoji="0" lang="uk-UA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r>
                        <a:rPr kumimoji="0" lang="uk-UA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(посилений контроль їх стану протягом робочої зміни, додаткові перерви, скорочений робочій день, доручена більш легша робота тощо</a:t>
                      </a:r>
                      <a:r>
                        <a:rPr kumimoji="0" lang="uk-UA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)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3.4.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Розроблено Протокол дій у разі виявлення у працівника підвищено їтемператури, ознак респіраторних захворювань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r>
                        <a:rPr kumimoji="0" lang="uk-UA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(нежиттю, кашлю, затрудненя дихання тощо), організація безпечної доставки працівника до медичного закладу тощо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 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3.5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На кожному робочому місці розміщена інформація щодо алгоритму дій працівника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у разі погіршення самопочуття, підвищеної температури, ознак респіраторних захворювань (нежиттю, кашлю, затрудненя дихання тощо).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3.6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74638" algn="l"/>
                          <a:tab pos="914400" algn="l"/>
                          <a:tab pos="1028700" algn="l"/>
                        </a:tabLst>
                      </a:pP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Щоденно відбувається інформування працівників про поширення коронавірусу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 (за інформацією на офіційному сайті Міністерства охорони здоров’я України (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https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://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moz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.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gov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.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ua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koronavirus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-2019-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2"/>
                        </a:rPr>
                        <a:t>ncov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. або Центру громадського здоров’я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3"/>
                        </a:rPr>
                        <a:t>https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3"/>
                        </a:rPr>
                        <a:t>://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3"/>
                        </a:rPr>
                        <a:t>www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3"/>
                        </a:rPr>
                        <a:t>.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3"/>
                        </a:rPr>
                        <a:t>phc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3"/>
                        </a:rPr>
                        <a:t>.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3"/>
                        </a:rPr>
                        <a:t>org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3"/>
                        </a:rPr>
                        <a:t>.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3"/>
                        </a:rPr>
                        <a:t>ua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  <a:hlinkClick r:id="rId3"/>
                        </a:rPr>
                        <a:t>/</a:t>
                      </a:r>
                      <a:r>
                        <a:rPr kumimoji="0" lang="uk-UA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Century Gothic" pitchFamily="34" charset="0"/>
                          <a:cs typeface="Arial" charset="0"/>
                        </a:rPr>
                        <a:t>); шляхом оповіщення, розміщення постерів, плакатів, об’яв тощо</a:t>
                      </a:r>
                      <a:endParaRPr kumimoji="0" lang="uk-UA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 3" pitchFamily="18" charset="2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Century Gothic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/>
          </p:cNvSpPr>
          <p:nvPr>
            <p:ph type="title" idx="4294967295"/>
          </p:nvPr>
        </p:nvSpPr>
        <p:spPr>
          <a:xfrm>
            <a:off x="3797300" y="476250"/>
            <a:ext cx="3498850" cy="576263"/>
          </a:xfrm>
        </p:spPr>
        <p:txBody>
          <a:bodyPr/>
          <a:lstStyle/>
          <a:p>
            <a:pPr algn="ctr" eaLnBrk="1" hangingPunct="1"/>
            <a:r>
              <a:rPr lang="ru-RU" sz="1800" b="1" smtClean="0">
                <a:solidFill>
                  <a:schemeClr val="tx1"/>
                </a:solidFill>
              </a:rPr>
              <a:t>Інфіковання медичних працівників 20%</a:t>
            </a:r>
          </a:p>
        </p:txBody>
      </p:sp>
      <p:sp>
        <p:nvSpPr>
          <p:cNvPr id="46082" name="Rectangle 3"/>
          <p:cNvSpPr>
            <a:spLocks noGrp="1"/>
          </p:cNvSpPr>
          <p:nvPr>
            <p:ph type="body" idx="4294967295"/>
          </p:nvPr>
        </p:nvSpPr>
        <p:spPr>
          <a:xfrm>
            <a:off x="847725" y="1628775"/>
            <a:ext cx="5929313" cy="1936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Медичні працівники опинились на передовій боротьби з коронавірусною інфекцією. 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Вони цілодобово та безупинно борються за життя кожного хворого на COVID-19.</a:t>
            </a:r>
            <a:endParaRPr lang="ru-RU" sz="16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Наказ МОЗ України від 28.03.2020 № 722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600" b="1" smtClean="0">
                <a:solidFill>
                  <a:schemeClr val="tx1"/>
                </a:solidFill>
              </a:rPr>
              <a:t>     «Організація надання медичної допомоги хворим на коронавірусну хворобу (COVID-19)».</a:t>
            </a:r>
            <a:br>
              <a:rPr lang="ru-RU" sz="1600" b="1" smtClean="0">
                <a:solidFill>
                  <a:schemeClr val="tx1"/>
                </a:solidFill>
              </a:rPr>
            </a:br>
            <a:endParaRPr lang="ru-RU" sz="1600" b="1" smtClean="0">
              <a:solidFill>
                <a:schemeClr val="tx1"/>
              </a:solidFill>
            </a:endParaRPr>
          </a:p>
        </p:txBody>
      </p:sp>
      <p:pic>
        <p:nvPicPr>
          <p:cNvPr id="46083" name="Picture 5" descr="Likari_SOP-m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563" y="0"/>
            <a:ext cx="3360737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6" descr="Без названия (6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1613" y="3181350"/>
            <a:ext cx="5354637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7" descr="Без названия (7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37388" y="0"/>
            <a:ext cx="4868862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8" descr="Без названия (8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7725" y="3565525"/>
            <a:ext cx="5703888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 idx="4294967295"/>
          </p:nvPr>
        </p:nvSpPr>
        <p:spPr>
          <a:xfrm>
            <a:off x="498475" y="357188"/>
            <a:ext cx="7019925" cy="1281112"/>
          </a:xfrm>
        </p:spPr>
        <p:txBody>
          <a:bodyPr/>
          <a:lstStyle/>
          <a:p>
            <a:r>
              <a:rPr lang="uk-UA" sz="2800" b="1" smtClean="0"/>
              <a:t>Оперативна інформація про поширення коронавірусної інфекції 2019-nCoV на 27 січня 2021</a:t>
            </a:r>
          </a:p>
        </p:txBody>
      </p:sp>
      <p:sp>
        <p:nvSpPr>
          <p:cNvPr id="19458" name="Rectangle 3"/>
          <p:cNvSpPr>
            <a:spLocks noGrp="1"/>
          </p:cNvSpPr>
          <p:nvPr>
            <p:ph type="body" idx="4294967295"/>
          </p:nvPr>
        </p:nvSpPr>
        <p:spPr>
          <a:xfrm>
            <a:off x="498475" y="1752600"/>
            <a:ext cx="6816725" cy="3886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uk-UA" sz="1000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uk-UA" b="1" smtClean="0">
                <a:solidFill>
                  <a:schemeClr val="tx1"/>
                </a:solidFill>
              </a:rPr>
              <a:t>За даними Центру громадського здоров’я МОЗ України </a:t>
            </a:r>
          </a:p>
          <a:p>
            <a:pPr>
              <a:lnSpc>
                <a:spcPct val="80000"/>
              </a:lnSpc>
            </a:pPr>
            <a:r>
              <a:rPr lang="uk-UA" b="1" smtClean="0">
                <a:solidFill>
                  <a:schemeClr val="tx1"/>
                </a:solidFill>
              </a:rPr>
              <a:t>За добу станом </a:t>
            </a:r>
            <a:r>
              <a:rPr lang="uk-UA" b="1" smtClean="0">
                <a:solidFill>
                  <a:srgbClr val="008000"/>
                </a:solidFill>
              </a:rPr>
              <a:t>на 27 січня</a:t>
            </a:r>
            <a:r>
              <a:rPr lang="uk-UA" b="1" smtClean="0">
                <a:solidFill>
                  <a:schemeClr val="tx1"/>
                </a:solidFill>
              </a:rPr>
              <a:t> в Україні зафіксовано </a:t>
            </a:r>
            <a:r>
              <a:rPr lang="uk-UA" b="1" smtClean="0">
                <a:solidFill>
                  <a:srgbClr val="008000"/>
                </a:solidFill>
              </a:rPr>
              <a:t>3776 </a:t>
            </a:r>
            <a:r>
              <a:rPr lang="uk-UA" b="1" smtClean="0">
                <a:solidFill>
                  <a:schemeClr val="tx1"/>
                </a:solidFill>
              </a:rPr>
              <a:t>нових підтверджених випадків коронавірусної хвороби COVID-19 </a:t>
            </a:r>
          </a:p>
          <a:p>
            <a:pPr>
              <a:lnSpc>
                <a:spcPct val="80000"/>
              </a:lnSpc>
            </a:pPr>
            <a:r>
              <a:rPr lang="uk-UA" b="1" smtClean="0">
                <a:solidFill>
                  <a:schemeClr val="tx1"/>
                </a:solidFill>
              </a:rPr>
              <a:t>(з них дітей – 115, медпрацівників – 172). </a:t>
            </a:r>
          </a:p>
          <a:p>
            <a:pPr>
              <a:lnSpc>
                <a:spcPct val="80000"/>
              </a:lnSpc>
            </a:pPr>
            <a:r>
              <a:rPr lang="uk-UA" b="1" smtClean="0">
                <a:solidFill>
                  <a:schemeClr val="tx1"/>
                </a:solidFill>
              </a:rPr>
              <a:t>Кількість активних хворих - 198 596 осіб.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uk-UA" b="1" smtClean="0">
                <a:solidFill>
                  <a:srgbClr val="4326EE"/>
                </a:solidFill>
              </a:rPr>
              <a:t>За весь час пандемії в країні : </a:t>
            </a:r>
          </a:p>
          <a:p>
            <a:pPr algn="r">
              <a:lnSpc>
                <a:spcPct val="80000"/>
              </a:lnSpc>
            </a:pPr>
            <a:r>
              <a:rPr lang="uk-UA" b="1" smtClean="0">
                <a:solidFill>
                  <a:srgbClr val="FF0000"/>
                </a:solidFill>
              </a:rPr>
              <a:t>захворіло (особи) – 1млн. 200 тис. 883</a:t>
            </a:r>
          </a:p>
          <a:p>
            <a:pPr algn="r">
              <a:lnSpc>
                <a:spcPct val="80000"/>
              </a:lnSpc>
            </a:pPr>
            <a:r>
              <a:rPr lang="uk-UA" b="1" smtClean="0">
                <a:solidFill>
                  <a:schemeClr val="tx1"/>
                </a:solidFill>
              </a:rPr>
              <a:t>одужало (особи) – 980 тис. 085</a:t>
            </a:r>
          </a:p>
          <a:p>
            <a:pPr algn="r">
              <a:lnSpc>
                <a:spcPct val="80000"/>
              </a:lnSpc>
            </a:pPr>
            <a:r>
              <a:rPr lang="uk-UA" b="1" smtClean="0">
                <a:solidFill>
                  <a:srgbClr val="FF0000"/>
                </a:solidFill>
              </a:rPr>
              <a:t>летальних випадків – 22 тис. 202</a:t>
            </a:r>
          </a:p>
          <a:p>
            <a:pPr algn="r">
              <a:lnSpc>
                <a:spcPct val="80000"/>
              </a:lnSpc>
            </a:pPr>
            <a:r>
              <a:rPr lang="uk-UA" b="1" smtClean="0">
                <a:solidFill>
                  <a:schemeClr val="tx1"/>
                </a:solidFill>
              </a:rPr>
              <a:t>проведено ПЛР-тестувань – 6 млн. 152 тис. 298</a:t>
            </a:r>
          </a:p>
        </p:txBody>
      </p:sp>
      <p:pic>
        <p:nvPicPr>
          <p:cNvPr id="19459" name="Picture 4" descr="unnam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0"/>
            <a:ext cx="48768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8" descr="На изображении может находиться: го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3962400"/>
            <a:ext cx="47117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https://scontent.fiev11-1.fna.fbcdn.net/v/t1.0-9/95042117_1872955189495867_6748043828525006848_o.jpg?_nc_cat=100&amp;_nc_sid=730e14&amp;_nc_ohc=_HDyugxUY1gAX9tgaZT&amp;_nc_ht=scontent.fiev11-1.fna&amp;oh=8b283180a576b797cccfa1440aefec15&amp;oe=5EE73A4F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7727950" y="2435225"/>
            <a:ext cx="4464050" cy="3959225"/>
          </a:xfrm>
        </p:spPr>
      </p:pic>
      <p:sp>
        <p:nvSpPr>
          <p:cNvPr id="47106" name="Text Box 3"/>
          <p:cNvSpPr txBox="1">
            <a:spLocks noChangeArrowheads="1"/>
          </p:cNvSpPr>
          <p:nvPr/>
        </p:nvSpPr>
        <p:spPr bwMode="auto">
          <a:xfrm>
            <a:off x="4005263" y="4221163"/>
            <a:ext cx="5546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Verdana" pitchFamily="34" charset="0"/>
            </a:endParaRPr>
          </a:p>
        </p:txBody>
      </p:sp>
      <p:sp>
        <p:nvSpPr>
          <p:cNvPr id="47107" name="Text Box 4"/>
          <p:cNvSpPr txBox="1">
            <a:spLocks noChangeArrowheads="1"/>
          </p:cNvSpPr>
          <p:nvPr/>
        </p:nvSpPr>
        <p:spPr bwMode="auto">
          <a:xfrm>
            <a:off x="977900" y="1484313"/>
            <a:ext cx="655002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>
                <a:latin typeface="Verdana" pitchFamily="34" charset="0"/>
              </a:rPr>
              <a:t> </a:t>
            </a:r>
          </a:p>
          <a:p>
            <a:r>
              <a:rPr lang="ru-RU" sz="1600">
                <a:latin typeface="Century Gothic" pitchFamily="34" charset="0"/>
              </a:rPr>
              <a:t>Серед </a:t>
            </a:r>
            <a:r>
              <a:rPr lang="ru-RU" sz="1600" b="1">
                <a:latin typeface="Century Gothic" pitchFamily="34" charset="0"/>
              </a:rPr>
              <a:t>причин, що зумовлюють поширення захворювання серед медпрацівників:</a:t>
            </a:r>
          </a:p>
          <a:p>
            <a:endParaRPr lang="ru-RU" sz="1600" b="1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 sz="1600" b="1">
                <a:latin typeface="Century Gothic" pitchFamily="34" charset="0"/>
              </a:rPr>
              <a:t>відсутність чіткого плану дій медичного закладу,</a:t>
            </a:r>
          </a:p>
          <a:p>
            <a:r>
              <a:rPr lang="ru-RU" sz="1600" b="1">
                <a:latin typeface="Century Gothic" pitchFamily="34" charset="0"/>
              </a:rPr>
              <a:t> </a:t>
            </a:r>
          </a:p>
          <a:p>
            <a:pPr>
              <a:buFontTx/>
              <a:buChar char="•"/>
            </a:pPr>
            <a:r>
              <a:rPr lang="ru-RU" sz="1600" b="1">
                <a:latin typeface="Century Gothic" pitchFamily="34" charset="0"/>
              </a:rPr>
              <a:t>порушення визначеного маршруту пацієнта та стандартів ведення пацієнтів;</a:t>
            </a:r>
          </a:p>
          <a:p>
            <a:pPr>
              <a:buFontTx/>
              <a:buChar char="•"/>
            </a:pPr>
            <a:endParaRPr lang="ru-RU" sz="1600" b="1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 sz="1600" b="1">
                <a:latin typeface="Century Gothic" pitchFamily="34" charset="0"/>
              </a:rPr>
              <a:t>недостатнє забезпечення медперсоналу необхідними ЗІЗ.</a:t>
            </a:r>
          </a:p>
          <a:p>
            <a:endParaRPr lang="ru-RU" sz="1600" b="1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 sz="1600" b="1">
                <a:latin typeface="Century Gothic" pitchFamily="34" charset="0"/>
              </a:rPr>
              <a:t>неправильне користування засобами індивідуального захисту (ЗІЗ), їх зберігання та утилізації.</a:t>
            </a:r>
          </a:p>
          <a:p>
            <a:endParaRPr lang="ru-RU" sz="1600" b="1">
              <a:latin typeface="Century Gothic" pitchFamily="34" charset="0"/>
            </a:endParaRPr>
          </a:p>
          <a:p>
            <a:r>
              <a:rPr lang="ru-RU" sz="1600">
                <a:latin typeface="Century Gothic" pitchFamily="34" charset="0"/>
              </a:rPr>
              <a:t>Забезпечення лікарні ЗІЗ здійснюється органами місцевого самоврядування та за рахунок централізованих закупівель або благодійної/гуманітарної допомоги з урахуванням потреби, яку формує керівництво лікувального закладу. </a:t>
            </a:r>
          </a:p>
          <a:p>
            <a:endParaRPr lang="ru-RU" sz="1600">
              <a:latin typeface="Century Gothic" pitchFamily="34" charset="0"/>
            </a:endParaRPr>
          </a:p>
          <a:p>
            <a:endParaRPr lang="ru-RU" sz="1600">
              <a:latin typeface="Century Gothic" pitchFamily="34" charset="0"/>
            </a:endParaRPr>
          </a:p>
          <a:p>
            <a:endParaRPr lang="ru-RU" sz="1600">
              <a:latin typeface="Century Gothic" pitchFamily="34" charset="0"/>
            </a:endParaRPr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1497013" y="404813"/>
            <a:ext cx="61261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Verdana" pitchFamily="34" charset="0"/>
              </a:rPr>
              <a:t>Кожен 5-й інфікований COVID-19 в Україні– працівник медзакладу </a:t>
            </a:r>
          </a:p>
        </p:txBody>
      </p:sp>
      <p:pic>
        <p:nvPicPr>
          <p:cNvPr id="47109" name="Picture 6" descr="Коронавирус, Covid-19, Вирус, Корона, Карантин, Защи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3175" y="188913"/>
            <a:ext cx="43688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 idx="4294967295"/>
          </p:nvPr>
        </p:nvSpPr>
        <p:spPr>
          <a:xfrm>
            <a:off x="1776413" y="188913"/>
            <a:ext cx="9196387" cy="527050"/>
          </a:xfrm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chemeClr val="tx1"/>
                </a:solidFill>
              </a:rPr>
              <a:t>Розробка та затвердження плану дій медичного закладу</a:t>
            </a:r>
          </a:p>
        </p:txBody>
      </p:sp>
      <p:sp>
        <p:nvSpPr>
          <p:cNvPr id="48130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715963"/>
            <a:ext cx="9994900" cy="49688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400" b="1" smtClean="0">
                <a:solidFill>
                  <a:schemeClr val="tx1"/>
                </a:solidFill>
              </a:rPr>
              <a:t>Скринінг.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000" b="1" i="1" smtClean="0">
                <a:solidFill>
                  <a:schemeClr val="tx1"/>
                </a:solidFill>
              </a:rPr>
              <a:t>Саме точковий пасивний скринінг найбільш ефективний в амбулаторно-поліклінічних закладах.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000" b="1" i="1" smtClean="0">
                <a:solidFill>
                  <a:schemeClr val="tx1"/>
                </a:solidFill>
              </a:rPr>
              <a:t>Наприклад, напис на вхідних дверях «Маєш нежить і кашель? Одягни маску, перед тим як зайти!»</a:t>
            </a:r>
          </a:p>
          <a:p>
            <a:pPr eaLnBrk="1" hangingPunct="1">
              <a:lnSpc>
                <a:spcPct val="80000"/>
              </a:lnSpc>
            </a:pPr>
            <a:r>
              <a:rPr lang="ru-RU" sz="1000" b="1" i="1" smtClean="0">
                <a:solidFill>
                  <a:schemeClr val="tx1"/>
                </a:solidFill>
              </a:rPr>
              <a:t>Активний скринінг може проводити будь-який працівник лікарні, а також долучені робітники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000" b="1" i="1" smtClean="0">
                <a:solidFill>
                  <a:schemeClr val="tx1"/>
                </a:solidFill>
              </a:rPr>
              <a:t>(волонтери, охоронці, громадські активісти тощо), проведенням експрес-опитування біля входу щодо наявності респіраторних симптомів.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b="1" smtClean="0">
                <a:solidFill>
                  <a:schemeClr val="tx1"/>
                </a:solidFill>
              </a:rPr>
              <a:t>Тріаж (медичне сортування) та розподіл потоків пацієнтів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000" b="1" i="1" smtClean="0">
                <a:solidFill>
                  <a:schemeClr val="tx1"/>
                </a:solidFill>
              </a:rPr>
              <a:t>Прості, ефективні і безкоштовні методи зі зниження ризиків професійного інфікування, які мають використовуватися в залежності від особливостей закладу.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b="1" smtClean="0">
                <a:solidFill>
                  <a:schemeClr val="tx1"/>
                </a:solidFill>
              </a:rPr>
              <a:t>Розподіл на «чисті» та «брудні» зони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000" b="1" i="1" smtClean="0">
                <a:solidFill>
                  <a:schemeClr val="tx1"/>
                </a:solidFill>
              </a:rPr>
              <a:t>«Брудна» зона (зона високого ризику інфікування) – приміщення, у яких рівень забруднення мікроорганізмами є високим.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000" b="1" i="1" smtClean="0">
                <a:solidFill>
                  <a:schemeClr val="tx1"/>
                </a:solidFill>
              </a:rPr>
              <a:t>«Чиста» зона – приміщення, у яких рівень забруднення є мінімальним.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000" b="1" i="1" smtClean="0">
                <a:solidFill>
                  <a:schemeClr val="tx1"/>
                </a:solidFill>
              </a:rPr>
              <a:t>Визначення і маркування «брудних» зон передусім надає медичному працівнику сигнал і змушує використовувати додатковий захист.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000" b="1" i="1" smtClean="0">
                <a:solidFill>
                  <a:schemeClr val="tx1"/>
                </a:solidFill>
              </a:rPr>
              <a:t>Нагадування перед входом в «брудну» зону щодо необхідності вдягти ЗІЗ, а при вході в «чисту» зняти їх,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000" b="1" i="1" smtClean="0">
                <a:solidFill>
                  <a:schemeClr val="tx1"/>
                </a:solidFill>
              </a:rPr>
              <a:t>дисциплінує та додатково убезпечує співробітників закладу.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b="1" smtClean="0">
                <a:solidFill>
                  <a:schemeClr val="tx1"/>
                </a:solidFill>
              </a:rPr>
              <a:t>Ширми створюють додатковий фізичний бар’єр між зонами і мають використовуватися як місце для одягання/зняття ЗІЗ.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r>
              <a:rPr lang="ru-RU" sz="1400" b="1" smtClean="0">
                <a:solidFill>
                  <a:schemeClr val="tx1"/>
                </a:solidFill>
              </a:rPr>
              <a:t>Мінімальне оснащення шлюзу має включати: </a:t>
            </a:r>
          </a:p>
          <a:p>
            <a:pPr eaLnBrk="1" hangingPunct="1">
              <a:lnSpc>
                <a:spcPct val="80000"/>
              </a:lnSpc>
            </a:pPr>
            <a:r>
              <a:rPr lang="ru-RU" sz="1200" b="1" smtClean="0">
                <a:solidFill>
                  <a:schemeClr val="tx1"/>
                </a:solidFill>
              </a:rPr>
              <a:t>стійка або розміщений на стіні диспенсер зі спиртовмісним антисептиком;</a:t>
            </a:r>
          </a:p>
          <a:p>
            <a:pPr eaLnBrk="1" hangingPunct="1">
              <a:lnSpc>
                <a:spcPct val="80000"/>
              </a:lnSpc>
            </a:pPr>
            <a:r>
              <a:rPr lang="ru-RU" sz="1200" b="1" smtClean="0">
                <a:solidFill>
                  <a:schemeClr val="tx1"/>
                </a:solidFill>
              </a:rPr>
              <a:t>за можливості, раковина та рідке мило; </a:t>
            </a:r>
          </a:p>
          <a:p>
            <a:pPr eaLnBrk="1" hangingPunct="1">
              <a:lnSpc>
                <a:spcPct val="80000"/>
              </a:lnSpc>
            </a:pPr>
            <a:r>
              <a:rPr lang="ru-RU" sz="1200" b="1" smtClean="0">
                <a:solidFill>
                  <a:schemeClr val="tx1"/>
                </a:solidFill>
              </a:rPr>
              <a:t>ємності для утилізації ЗІЗ;</a:t>
            </a:r>
          </a:p>
          <a:p>
            <a:pPr eaLnBrk="1" hangingPunct="1">
              <a:lnSpc>
                <a:spcPct val="80000"/>
              </a:lnSpc>
            </a:pPr>
            <a:r>
              <a:rPr lang="ru-RU" sz="1200" b="1" smtClean="0">
                <a:solidFill>
                  <a:schemeClr val="tx1"/>
                </a:solidFill>
              </a:rPr>
              <a:t>запас ЗІЗ;</a:t>
            </a:r>
          </a:p>
          <a:p>
            <a:pPr eaLnBrk="1" hangingPunct="1">
              <a:lnSpc>
                <a:spcPct val="80000"/>
              </a:lnSpc>
            </a:pPr>
            <a:r>
              <a:rPr lang="ru-RU" sz="1200" b="1" smtClean="0">
                <a:solidFill>
                  <a:schemeClr val="tx1"/>
                </a:solidFill>
              </a:rPr>
              <a:t>місце для одягання та знімання ЗІЗ із дзеркалом в повний зріст. 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endParaRPr lang="ru-RU" sz="1200" b="1" smtClean="0">
              <a:solidFill>
                <a:schemeClr val="tx1"/>
              </a:solidFill>
            </a:endParaRPr>
          </a:p>
        </p:txBody>
      </p:sp>
      <p:pic>
        <p:nvPicPr>
          <p:cNvPr id="48131" name="Picture 4" descr="Denti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72563" y="4860925"/>
            <a:ext cx="3119437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 idx="4294967295"/>
          </p:nvPr>
        </p:nvSpPr>
        <p:spPr>
          <a:xfrm>
            <a:off x="1773238" y="361950"/>
            <a:ext cx="6884987" cy="1008063"/>
          </a:xfrm>
        </p:spPr>
        <p:txBody>
          <a:bodyPr/>
          <a:lstStyle/>
          <a:p>
            <a:pPr algn="ctr" eaLnBrk="1" hangingPunct="1"/>
            <a:r>
              <a:rPr lang="ru-RU" sz="1800" b="1" smtClean="0">
                <a:solidFill>
                  <a:schemeClr val="tx1"/>
                </a:solidFill>
              </a:rPr>
              <a:t>Вимоги до засобів індивідуального захисту медика </a:t>
            </a:r>
            <a:br>
              <a:rPr lang="ru-RU" sz="1800" b="1" smtClean="0">
                <a:solidFill>
                  <a:schemeClr val="tx1"/>
                </a:solidFill>
              </a:rPr>
            </a:br>
            <a:r>
              <a:rPr lang="ru-RU" sz="1800" b="1" smtClean="0">
                <a:solidFill>
                  <a:schemeClr val="tx1"/>
                </a:solidFill>
              </a:rPr>
              <a:t>під час COVID-19</a:t>
            </a:r>
          </a:p>
        </p:txBody>
      </p:sp>
      <p:pic>
        <p:nvPicPr>
          <p:cNvPr id="49154" name="Picture 3" descr="https://scontent.fiev11-1.fna.fbcdn.net/v/t1.0-9/95564349_1879346768856709_4170294067663470592_o.png?_nc_cat=100&amp;_nc_sid=730e14&amp;_nc_ohc=r15Tk3EbvzEAX9MDx4p&amp;_nc_ht=scontent.fiev11-1.fna&amp;oh=331ba0bde1ea14d9a4a8ca130e6df255&amp;oe=5EE7D368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 r:link="rId3"/>
          <a:srcRect/>
          <a:stretch>
            <a:fillRect/>
          </a:stretch>
        </p:blipFill>
        <p:spPr>
          <a:xfrm>
            <a:off x="9047163" y="0"/>
            <a:ext cx="2947987" cy="2997200"/>
          </a:xfrm>
        </p:spPr>
      </p:pic>
      <p:sp>
        <p:nvSpPr>
          <p:cNvPr id="49155" name="Text Box 4"/>
          <p:cNvSpPr txBox="1">
            <a:spLocks noChangeArrowheads="1"/>
          </p:cNvSpPr>
          <p:nvPr/>
        </p:nvSpPr>
        <p:spPr bwMode="auto">
          <a:xfrm>
            <a:off x="1463675" y="1346200"/>
            <a:ext cx="7583488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Засоби індивідуального захисту (ЗІЗ) обирають з огляду на характер взаємодії з пацієнтом та потенційний шлях інфікування.</a:t>
            </a:r>
            <a:br>
              <a:rPr lang="ru-RU" sz="1400" b="1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140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40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</a:br>
            <a:r>
              <a:rPr lang="ru-RU" sz="1400" b="1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У медицині ЗІЗ</a:t>
            </a:r>
            <a:r>
              <a:rPr lang="ru-RU" sz="1400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 використовують для захисту слизових оболонок, дихальних шляхів, шкіри й одягу від контакту з інфекціями. </a:t>
            </a:r>
          </a:p>
          <a:p>
            <a:r>
              <a:rPr lang="ru-RU" sz="1400" b="1"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Костюми, халати, маски, респіратори, захисні окуляри, щитки та рукавички повинні відповідати державним стандартам.</a:t>
            </a:r>
            <a:endParaRPr lang="ru-RU" sz="1400">
              <a:latin typeface="Century Gothic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9156" name="Text Box 5"/>
          <p:cNvSpPr txBox="1">
            <a:spLocks noChangeArrowheads="1"/>
          </p:cNvSpPr>
          <p:nvPr/>
        </p:nvSpPr>
        <p:spPr bwMode="auto">
          <a:xfrm>
            <a:off x="1463675" y="2997200"/>
            <a:ext cx="7194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Century Gothic" pitchFamily="34" charset="0"/>
              </a:rPr>
              <a:t>Костюм біобезпеки</a:t>
            </a:r>
            <a:r>
              <a:rPr lang="ru-RU" sz="1400">
                <a:latin typeface="Century Gothic" pitchFamily="34" charset="0"/>
              </a:rPr>
              <a:t/>
            </a:r>
            <a:br>
              <a:rPr lang="ru-RU" sz="1400">
                <a:latin typeface="Century Gothic" pitchFamily="34" charset="0"/>
              </a:rPr>
            </a:br>
            <a:r>
              <a:rPr lang="ru-RU" sz="1400" b="1">
                <a:latin typeface="Century Gothic" pitchFamily="34" charset="0"/>
              </a:rPr>
              <a:t>Відповідність ДСТУ EN 14126:2008 та ДСТУ EN 13034:2017, ДСТУ EN 14605:2017 </a:t>
            </a:r>
          </a:p>
        </p:txBody>
      </p:sp>
      <p:sp>
        <p:nvSpPr>
          <p:cNvPr id="49157" name="Rectangle 6"/>
          <p:cNvSpPr>
            <a:spLocks noChangeArrowheads="1"/>
          </p:cNvSpPr>
          <p:nvPr/>
        </p:nvSpPr>
        <p:spPr bwMode="auto">
          <a:xfrm>
            <a:off x="1463675" y="3935413"/>
            <a:ext cx="7194550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200" b="1">
                <a:latin typeface="Century Gothic" pitchFamily="34" charset="0"/>
              </a:rPr>
              <a:t>Халат ізоляційний медичний одноразовий</a:t>
            </a:r>
          </a:p>
          <a:p>
            <a:r>
              <a:rPr lang="ru-RU" sz="1200">
                <a:latin typeface="Century Gothic" pitchFamily="34" charset="0"/>
              </a:rPr>
              <a:t>Відповідність ДСТУ EN 14126:2008 та ДСТУ EN 13034:2017, ДСТУ EN 14605:2017</a:t>
            </a:r>
            <a:br>
              <a:rPr lang="ru-RU" sz="1200">
                <a:latin typeface="Century Gothic" pitchFamily="34" charset="0"/>
              </a:rPr>
            </a:br>
            <a:r>
              <a:rPr lang="ru-RU" sz="1200" b="1">
                <a:latin typeface="Century Gothic" pitchFamily="34" charset="0"/>
              </a:rPr>
              <a:t>Хірургічні маски</a:t>
            </a:r>
            <a:r>
              <a:rPr lang="ru-RU" sz="1200">
                <a:latin typeface="Century Gothic" pitchFamily="34" charset="0"/>
              </a:rPr>
              <a:t> - Відповідність ДСТУ EN 14683:2014</a:t>
            </a:r>
          </a:p>
          <a:p>
            <a:r>
              <a:rPr lang="ru-RU" sz="1200" b="1">
                <a:latin typeface="Century Gothic" pitchFamily="34" charset="0"/>
              </a:rPr>
              <a:t>Респіратори класу захисту FFP2 та вище</a:t>
            </a:r>
          </a:p>
          <a:p>
            <a:r>
              <a:rPr lang="ru-RU" sz="1200">
                <a:latin typeface="Century Gothic" pitchFamily="34" charset="0"/>
              </a:rPr>
              <a:t>Відповідність ДСТУ EN 149:2017 «Засоби індивідуального захисту органів дихання. </a:t>
            </a:r>
          </a:p>
          <a:p>
            <a:r>
              <a:rPr lang="ru-RU" sz="1200">
                <a:latin typeface="Century Gothic" pitchFamily="34" charset="0"/>
              </a:rPr>
              <a:t>Фільтрувальні півмаски для захисту від аерозолів. Вимоги, випробування, маркування».</a:t>
            </a:r>
            <a:br>
              <a:rPr lang="ru-RU" sz="1200">
                <a:latin typeface="Century Gothic" pitchFamily="34" charset="0"/>
              </a:rPr>
            </a:br>
            <a:r>
              <a:rPr lang="ru-RU" sz="1200" b="1">
                <a:latin typeface="Century Gothic" pitchFamily="34" charset="0"/>
              </a:rPr>
              <a:t>Захисні окуляри</a:t>
            </a:r>
            <a:r>
              <a:rPr lang="ru-RU" sz="1200">
                <a:latin typeface="Century Gothic" pitchFamily="34" charset="0"/>
              </a:rPr>
              <a:t> Відповідність ДСТУ EN 166:2017 </a:t>
            </a:r>
            <a:br>
              <a:rPr lang="ru-RU" sz="1200">
                <a:latin typeface="Century Gothic" pitchFamily="34" charset="0"/>
              </a:rPr>
            </a:br>
            <a:r>
              <a:rPr lang="ru-RU" sz="1200" b="1">
                <a:latin typeface="Century Gothic" pitchFamily="34" charset="0"/>
              </a:rPr>
              <a:t>Захисний щиток</a:t>
            </a:r>
            <a:r>
              <a:rPr lang="ru-RU" sz="1200">
                <a:latin typeface="Century Gothic" pitchFamily="34" charset="0"/>
              </a:rPr>
              <a:t> Відповідність ДСТУ EN 166:2017 </a:t>
            </a:r>
          </a:p>
          <a:p>
            <a:r>
              <a:rPr lang="ru-RU" sz="1200" b="1">
                <a:latin typeface="Century Gothic" pitchFamily="34" charset="0"/>
              </a:rPr>
              <a:t>Рукавички неопудрені з нітрилу</a:t>
            </a:r>
            <a:r>
              <a:rPr lang="ru-RU" sz="1200">
                <a:latin typeface="Century Gothic" pitchFamily="34" charset="0"/>
              </a:rPr>
              <a:t> Відповідність ДСТУ EN 455-1:2014, ДСТУ EN 16523-1:2018 </a:t>
            </a:r>
            <a:br>
              <a:rPr lang="ru-RU" sz="1200">
                <a:latin typeface="Century Gothic" pitchFamily="34" charset="0"/>
              </a:rPr>
            </a:br>
            <a:r>
              <a:rPr lang="ru-RU" sz="1200">
                <a:latin typeface="Century Gothic" pitchFamily="34" charset="0"/>
              </a:rPr>
              <a:t> Мають довгу манжету, рукавички без тальку, нітрилові, еластичні, для одноразового використання, є універсальними. </a:t>
            </a:r>
            <a:br>
              <a:rPr lang="ru-RU" sz="1200">
                <a:latin typeface="Century Gothic" pitchFamily="34" charset="0"/>
              </a:rPr>
            </a:br>
            <a:r>
              <a:rPr lang="ru-RU" sz="1200">
                <a:latin typeface="Century Gothic" pitchFamily="34" charset="0"/>
              </a:rPr>
              <a:t> Відео про те, як правильно надягати, знімати та утилізовувати ЗІЗ дивіться тут:</a:t>
            </a:r>
            <a:br>
              <a:rPr lang="ru-RU" sz="1200">
                <a:latin typeface="Century Gothic" pitchFamily="34" charset="0"/>
              </a:rPr>
            </a:br>
            <a:r>
              <a:rPr lang="ru-RU" sz="1200">
                <a:latin typeface="Century Gothic" pitchFamily="34" charset="0"/>
                <a:hlinkClick r:id="rId4"/>
              </a:rPr>
              <a:t>https://youtu.be/2XgZeaaKiAU</a:t>
            </a:r>
            <a:r>
              <a:rPr lang="ru-RU" sz="1200">
                <a:latin typeface="Century Gothic" pitchFamily="34" charset="0"/>
              </a:rPr>
              <a:t/>
            </a:r>
            <a:br>
              <a:rPr lang="ru-RU" sz="1200">
                <a:latin typeface="Century Gothic" pitchFamily="34" charset="0"/>
              </a:rPr>
            </a:br>
            <a:r>
              <a:rPr lang="ru-RU" sz="1200">
                <a:latin typeface="Century Gothic" pitchFamily="34" charset="0"/>
              </a:rPr>
              <a:t/>
            </a:r>
            <a:br>
              <a:rPr lang="ru-RU" sz="1200">
                <a:latin typeface="Century Gothic" pitchFamily="34" charset="0"/>
              </a:rPr>
            </a:br>
            <a:endParaRPr lang="ru-RU" sz="1200">
              <a:latin typeface="Century Gothic" pitchFamily="34" charset="0"/>
            </a:endParaRPr>
          </a:p>
        </p:txBody>
      </p:sp>
      <p:pic>
        <p:nvPicPr>
          <p:cNvPr id="49158" name="Picture 7" descr="coronavirus-protection-equipment-advice_23-21485053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50238" y="3935413"/>
            <a:ext cx="3744912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/>
          </p:cNvSpPr>
          <p:nvPr>
            <p:ph type="title" idx="4294967295"/>
          </p:nvPr>
        </p:nvSpPr>
        <p:spPr>
          <a:xfrm>
            <a:off x="1935163" y="423863"/>
            <a:ext cx="5962650" cy="890587"/>
          </a:xfrm>
        </p:spPr>
        <p:txBody>
          <a:bodyPr/>
          <a:lstStyle/>
          <a:p>
            <a:pPr eaLnBrk="1" hangingPunct="1"/>
            <a:r>
              <a:rPr lang="ru-RU" sz="1800" b="1" smtClean="0"/>
              <a:t>Які дезінфекційні розчини ефективні проти вірусу SARS-CoV-2?</a:t>
            </a:r>
            <a:br>
              <a:rPr lang="ru-RU" sz="1800" b="1" smtClean="0"/>
            </a:br>
            <a:r>
              <a:rPr lang="ru-RU" sz="1800" b="1" smtClean="0"/>
              <a:t>Правила дезінфекції під час COVID-19</a:t>
            </a:r>
          </a:p>
        </p:txBody>
      </p:sp>
      <p:sp>
        <p:nvSpPr>
          <p:cNvPr id="50178" name="Rectangle 3"/>
          <p:cNvSpPr>
            <a:spLocks noGrp="1"/>
          </p:cNvSpPr>
          <p:nvPr>
            <p:ph type="body" idx="4294967295"/>
          </p:nvPr>
        </p:nvSpPr>
        <p:spPr>
          <a:xfrm>
            <a:off x="1196975" y="1844675"/>
            <a:ext cx="9985375" cy="20161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400" b="1" smtClean="0">
                <a:solidFill>
                  <a:schemeClr val="tx1"/>
                </a:solidFill>
              </a:rPr>
              <a:t>Для дезінфекції в осередках забруднення новим коронавірусом, який спричиняє захворювання COVID-19, рекомендовано використовувати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b="1" smtClean="0">
                <a:solidFill>
                  <a:schemeClr val="tx1"/>
                </a:solidFill>
              </a:rPr>
              <a:t>дезінфекційні засоби зі специфічною активністю проти РНК-вмісних ліпофільних вірусів.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b="1" smtClean="0">
                <a:solidFill>
                  <a:schemeClr val="tx1"/>
                </a:solidFill>
              </a:rPr>
              <a:t>Вона визначається під час державної реєстрації дезінфекційного засобу.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b="1" smtClean="0">
                <a:solidFill>
                  <a:schemeClr val="tx1"/>
                </a:solidFill>
              </a:rPr>
              <a:t>Слід дотримуватись концентрації дезінфекційного засобу та часу експозиції, які рекомендовані виробником.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b="1" smtClean="0">
                <a:solidFill>
                  <a:schemeClr val="tx1"/>
                </a:solidFill>
              </a:rPr>
              <a:t>Проти коронавірусу SARS-CoV-2 ефективні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>
                <a:solidFill>
                  <a:schemeClr val="tx1"/>
                </a:solidFill>
              </a:rPr>
              <a:t> </a:t>
            </a:r>
            <a:r>
              <a:rPr lang="ru-RU" sz="1400" b="1" smtClean="0">
                <a:solidFill>
                  <a:schemeClr val="tx1"/>
                </a:solidFill>
              </a:rPr>
              <a:t>хлоровмісні засоби, перекис водню та дезінфекційні засоби із вмістом спирту не менше 60%.</a:t>
            </a:r>
            <a:r>
              <a:rPr lang="ru-RU" sz="1400" smtClean="0">
                <a:solidFill>
                  <a:schemeClr val="tx1"/>
                </a:solidFill>
              </a:rPr>
              <a:t/>
            </a:r>
            <a:br>
              <a:rPr lang="ru-RU" sz="1400" smtClean="0">
                <a:solidFill>
                  <a:schemeClr val="tx1"/>
                </a:solidFill>
              </a:rPr>
            </a:br>
            <a:r>
              <a:rPr lang="ru-RU" sz="1400" smtClean="0"/>
              <a:t/>
            </a:r>
            <a:br>
              <a:rPr lang="ru-RU" sz="1400" smtClean="0"/>
            </a:br>
            <a:endParaRPr lang="ru-RU" sz="1400" smtClean="0"/>
          </a:p>
        </p:txBody>
      </p:sp>
      <p:pic>
        <p:nvPicPr>
          <p:cNvPr id="50179" name="Picture 4" descr="3055aad87f6d7a5a802e1f963c1e617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26513" y="188913"/>
            <a:ext cx="311943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5" descr="Коронавирус, Вирус, Sanitizer, Мойка, Рука, Гигие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02663" y="4103688"/>
            <a:ext cx="3265487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AutoShape 6" descr="Яким має бути захист медперсоналу – рекомендації ВООЗ та CDC ..."/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2" name="AutoShape 7" descr="Яким має бути захист медперсоналу – рекомендації ВООЗ та CDC ..."/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3" name="AutoShape 8" descr="Яким має бути захист медперсоналу – рекомендації ВООЗ та CDC ..."/>
          <p:cNvSpPr>
            <a:spLocks noChangeAspect="1" noChangeArrowheads="1"/>
          </p:cNvSpPr>
          <p:nvPr/>
        </p:nvSpPr>
        <p:spPr bwMode="auto">
          <a:xfrm>
            <a:off x="5892800" y="3276600"/>
            <a:ext cx="406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0184" name="Rectangle 9"/>
          <p:cNvSpPr>
            <a:spLocks noChangeArrowheads="1"/>
          </p:cNvSpPr>
          <p:nvPr/>
        </p:nvSpPr>
        <p:spPr bwMode="auto">
          <a:xfrm>
            <a:off x="1196975" y="4292600"/>
            <a:ext cx="691356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Century Gothic" pitchFamily="34" charset="0"/>
              </a:rPr>
              <a:t>Рекомендації Держпраці для роботодавців щодо проведення дезінфекційних заходів з метою недопущення поширення випадків COV1D – 19 на робочих місцях</a:t>
            </a:r>
          </a:p>
          <a:p>
            <a:r>
              <a:rPr lang="ru-RU" sz="1400">
                <a:latin typeface="Century Gothic" pitchFamily="34" charset="0"/>
                <a:hlinkClick r:id="rId4"/>
              </a:rPr>
              <a:t>http://dsp.gov.ua/rekomendatsii-dlia-robotodavtsiv-shchodo-provedennia-dezinfektsiinykh-zakhodiv-z-metoiu-nedopushchennia-poshyrennia-vypadkiv-cov1d-19-na-robochykh-mistsiakh/</a:t>
            </a:r>
            <a:endParaRPr lang="ru-RU" sz="1400">
              <a:latin typeface="Century Gothic" pitchFamily="34" charset="0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 idx="4294967295"/>
          </p:nvPr>
        </p:nvSpPr>
        <p:spPr>
          <a:xfrm>
            <a:off x="1714500" y="423863"/>
            <a:ext cx="5575300" cy="912812"/>
          </a:xfrm>
        </p:spPr>
        <p:txBody>
          <a:bodyPr/>
          <a:lstStyle/>
          <a:p>
            <a:r>
              <a:rPr lang="ru-RU" sz="2400" b="1" smtClean="0">
                <a:solidFill>
                  <a:schemeClr val="hlink"/>
                </a:solidFill>
              </a:rPr>
              <a:t>Виплата допомоги з тимчасової непрацездатності</a:t>
            </a:r>
            <a:r>
              <a:rPr lang="ru-RU" sz="2800" b="1" smtClean="0">
                <a:solidFill>
                  <a:schemeClr val="hlink"/>
                </a:solidFill>
              </a:rPr>
              <a:t> </a:t>
            </a:r>
            <a:r>
              <a:rPr lang="ru-RU" sz="2800" smtClean="0">
                <a:solidFill>
                  <a:schemeClr val="hlink"/>
                </a:solidFill>
              </a:rPr>
              <a:t/>
            </a:r>
            <a:br>
              <a:rPr lang="ru-RU" sz="2800" smtClean="0">
                <a:solidFill>
                  <a:schemeClr val="hlink"/>
                </a:solidFill>
              </a:rPr>
            </a:br>
            <a:endParaRPr lang="ru-RU" sz="2800" smtClean="0">
              <a:solidFill>
                <a:schemeClr val="hlink"/>
              </a:solidFill>
            </a:endParaRPr>
          </a:p>
        </p:txBody>
      </p:sp>
      <p:sp>
        <p:nvSpPr>
          <p:cNvPr id="51202" name="Rectangle 3"/>
          <p:cNvSpPr>
            <a:spLocks noGrp="1"/>
          </p:cNvSpPr>
          <p:nvPr>
            <p:ph type="body" idx="4294967295"/>
          </p:nvPr>
        </p:nvSpPr>
        <p:spPr>
          <a:xfrm>
            <a:off x="711200" y="1536700"/>
            <a:ext cx="7632700" cy="4889500"/>
          </a:xfrm>
        </p:spPr>
        <p:txBody>
          <a:bodyPr/>
          <a:lstStyle/>
          <a:p>
            <a:r>
              <a:rPr lang="ru-RU" smtClean="0"/>
              <a:t>На період </a:t>
            </a:r>
            <a:r>
              <a:rPr lang="ru-RU" b="1" smtClean="0"/>
              <a:t>перебування в спеціалізованих закладах охорони здоров’я, а також на самоізоляції під медичним наглядом</a:t>
            </a:r>
            <a:r>
              <a:rPr lang="ru-RU" smtClean="0"/>
              <a:t> у зв’язку з проведенням заходів, спрямованих на запобігання виникнення та поширення коронавірусної хвороби (COVID-19), а також на локалізацію та ліквідацію її спалахів і епідемій, застрахованим особам надається </a:t>
            </a:r>
            <a:r>
              <a:rPr lang="ru-RU" b="1" smtClean="0"/>
              <a:t>допомога з тимчасової непрацездатності</a:t>
            </a:r>
            <a:r>
              <a:rPr lang="ru-RU" smtClean="0"/>
              <a:t>. </a:t>
            </a:r>
          </a:p>
          <a:p>
            <a:r>
              <a:rPr lang="ru-RU" smtClean="0"/>
              <a:t>За вказаним страховим випадком Фонд соціального страхування України виплачує застрахованим особам </a:t>
            </a:r>
            <a:r>
              <a:rPr lang="ru-RU" b="1" smtClean="0"/>
              <a:t>допомогу з тимчасової непрацездатності, починаючи з шостого дня непрацездатності за весь період до відновлення працездатності</a:t>
            </a:r>
            <a:r>
              <a:rPr lang="ru-RU" smtClean="0"/>
              <a:t> або до встановлення медико-соціальною експертною комісією інвалідності незалежно від звільнення, припинення підприємницької або іншої діяльності застрахованої особи в період втрати працездатності, у порядку та розмірах, встановлених законодавством.</a:t>
            </a:r>
          </a:p>
        </p:txBody>
      </p:sp>
      <p:pic>
        <p:nvPicPr>
          <p:cNvPr id="51203" name="Picture 5" descr="89698622_588283365106065_6583810017202274304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43900" y="195263"/>
            <a:ext cx="4013200" cy="623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uk-UA" smtClean="0"/>
          </a:p>
        </p:txBody>
      </p:sp>
      <p:sp>
        <p:nvSpPr>
          <p:cNvPr id="5222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uk-UA" smtClean="0"/>
          </a:p>
        </p:txBody>
      </p:sp>
      <p:pic>
        <p:nvPicPr>
          <p:cNvPr id="52227" name="Picture 4" descr="Sots_strah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" y="0"/>
            <a:ext cx="5549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6" descr="Sots_strah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3100" y="0"/>
            <a:ext cx="6438900" cy="664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/>
          </p:cNvSpPr>
          <p:nvPr>
            <p:ph type="title" idx="4294967295"/>
          </p:nvPr>
        </p:nvSpPr>
        <p:spPr>
          <a:xfrm>
            <a:off x="1587500" y="346075"/>
            <a:ext cx="5310188" cy="1281113"/>
          </a:xfrm>
        </p:spPr>
        <p:txBody>
          <a:bodyPr/>
          <a:lstStyle/>
          <a:p>
            <a:r>
              <a:rPr lang="ru-RU" sz="1400" b="1" smtClean="0"/>
              <a:t>У разі підтвердженого діагнозу COVID-19</a:t>
            </a:r>
            <a:r>
              <a:rPr lang="ru-RU" sz="1400" smtClean="0"/>
              <a:t> або потреби в оплачуваній за кошти Фонду соціального страхування України самоізоляції під меднаглядом, відповідні </a:t>
            </a:r>
            <a:r>
              <a:rPr lang="ru-RU" sz="1400" b="1" smtClean="0"/>
              <a:t>лікарняні листки не потребують погодження із заввідділення або ЛКК для їх продовження на термін понад 10 днів.</a:t>
            </a:r>
            <a:br>
              <a:rPr lang="ru-RU" sz="1400" b="1" smtClean="0"/>
            </a:br>
            <a:endParaRPr lang="ru-RU" sz="1400" b="1" smtClean="0"/>
          </a:p>
        </p:txBody>
      </p:sp>
      <p:sp>
        <p:nvSpPr>
          <p:cNvPr id="53250" name="Rectangle 3"/>
          <p:cNvSpPr>
            <a:spLocks noGrp="1"/>
          </p:cNvSpPr>
          <p:nvPr>
            <p:ph type="body" idx="4294967295"/>
          </p:nvPr>
        </p:nvSpPr>
        <p:spPr>
          <a:xfrm>
            <a:off x="685800" y="2133600"/>
            <a:ext cx="10871200" cy="3886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400" smtClean="0"/>
              <a:t>Такі зміни внесено </a:t>
            </a:r>
            <a:r>
              <a:rPr lang="ru-RU" sz="1400" b="1" smtClean="0"/>
              <a:t>наказом МОЗ України від 11.11.2020 № 2593 «Про затвердження Змін до Порядку надання первинної медичної допомоги та Інструкції про порядок видачі документів, що засвідчують тимчасову непрацездатність громадян».</a:t>
            </a:r>
            <a:br>
              <a:rPr lang="ru-RU" sz="1400" b="1" smtClean="0"/>
            </a:br>
            <a:r>
              <a:rPr lang="ru-RU" sz="1400" b="1" smtClean="0"/>
              <a:t> Документ набув чинності 22.12.2020.</a:t>
            </a: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1400" b="1" smtClean="0"/>
              <a:t>Нагадаємо, ФССУ компенсує застрахованим особам втрачений заробіток за весь час лікування або ізоляції від коронавірусної хвороби, починаючи з шостого дня непрацездатності (перші п’ять днів фінансує роботодавець).</a:t>
            </a:r>
            <a:br>
              <a:rPr lang="ru-RU" sz="1400" b="1" smtClean="0"/>
            </a:br>
            <a:r>
              <a:rPr lang="ru-RU" sz="1400" b="1" smtClean="0"/>
              <a:t/>
            </a:r>
            <a:br>
              <a:rPr lang="ru-RU" sz="1400" b="1" smtClean="0"/>
            </a:br>
            <a:r>
              <a:rPr lang="ru-RU" sz="1400" b="1" smtClean="0"/>
              <a:t>Відповідно до оновлених положень, починаючи з 22 грудня та на період дії карантину, лікуючий лікар в амбулаторно-поліклінічних закладах може видавати листок непрацездатності особисто на строк, необхідний для лікування пацієнтів з коронавірусною хворобою або завершення їх самоізоляції у відповідності до галузевих стандартів у сфері охорони здоров’я. </a:t>
            </a:r>
          </a:p>
          <a:p>
            <a:pPr>
              <a:lnSpc>
                <a:spcPct val="80000"/>
              </a:lnSpc>
            </a:pPr>
            <a:r>
              <a:rPr lang="ru-RU" sz="1400" b="1" smtClean="0"/>
              <a:t>Раніше продовження лікарняного листка на строк понад 10 і до 30 днів проводилось лікуючим лікарем спільно з завідувачем відділення, а надалі – ЛКК.</a:t>
            </a:r>
            <a:br>
              <a:rPr lang="ru-RU" sz="1400" b="1" smtClean="0"/>
            </a:br>
            <a:r>
              <a:rPr lang="ru-RU" sz="1400" b="1" smtClean="0"/>
              <a:t/>
            </a:r>
            <a:br>
              <a:rPr lang="ru-RU" sz="1400" b="1" smtClean="0"/>
            </a:br>
            <a:r>
              <a:rPr lang="ru-RU" sz="1400" b="1" smtClean="0"/>
              <a:t> Зміни до Інструкції про порядок видачі документів, що засвідчують тимчасову непрацездатність громадян, було погоджено виконавчою дирекцією Фонду соціального страхування України з метою спрощення процедури і пришвидшення виплат допомог по тимчасовій втраті працездатності від Фонду. </a:t>
            </a:r>
          </a:p>
          <a:p>
            <a:pPr>
              <a:lnSpc>
                <a:spcPct val="80000"/>
              </a:lnSpc>
            </a:pPr>
            <a:r>
              <a:rPr lang="ru-RU" sz="1400" b="1" smtClean="0"/>
              <a:t>Нововведення має на меті зменшити кількість контактів хворих із медичними працівниками при продовженні лікарняних листків.</a:t>
            </a:r>
            <a:br>
              <a:rPr lang="ru-RU" sz="1400" b="1" smtClean="0"/>
            </a:br>
            <a:r>
              <a:rPr lang="ru-RU" sz="1400" b="1" smtClean="0"/>
              <a:t/>
            </a:r>
            <a:br>
              <a:rPr lang="ru-RU" sz="1400" b="1" smtClean="0"/>
            </a:br>
            <a:endParaRPr lang="ru-RU" sz="1400" b="1" smtClean="0"/>
          </a:p>
        </p:txBody>
      </p:sp>
      <p:pic>
        <p:nvPicPr>
          <p:cNvPr id="53251" name="Picture 4" descr="134347103_3547001208723979_706897683628510864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97688" y="195263"/>
            <a:ext cx="5294312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/>
          </p:cNvSpPr>
          <p:nvPr>
            <p:ph type="title" idx="4294967295"/>
          </p:nvPr>
        </p:nvSpPr>
        <p:spPr>
          <a:xfrm>
            <a:off x="3675063" y="160338"/>
            <a:ext cx="8516937" cy="966787"/>
          </a:xfrm>
        </p:spPr>
        <p:txBody>
          <a:bodyPr/>
          <a:lstStyle/>
          <a:p>
            <a:r>
              <a:rPr lang="ru-RU" sz="2800" b="1" smtClean="0"/>
              <a:t>У разі ускладнень від COVID-19 працюючі можуть пройти реабілітацію за кошти Фонду</a:t>
            </a:r>
          </a:p>
        </p:txBody>
      </p:sp>
      <p:sp>
        <p:nvSpPr>
          <p:cNvPr id="54274" name="Rectangle 3"/>
          <p:cNvSpPr>
            <a:spLocks noGrp="1"/>
          </p:cNvSpPr>
          <p:nvPr>
            <p:ph type="body" idx="4294967295"/>
          </p:nvPr>
        </p:nvSpPr>
        <p:spPr>
          <a:xfrm>
            <a:off x="782638" y="1127125"/>
            <a:ext cx="11250612" cy="57308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Захворювання на коронавірусну хворобу може викликати ускладнення, зокрема, </a:t>
            </a:r>
            <a:r>
              <a:rPr lang="uk-UA" sz="1400" b="1" smtClean="0">
                <a:solidFill>
                  <a:schemeClr val="tx1"/>
                </a:solidFill>
              </a:rPr>
              <a:t>вражати серцево-судинну та нервову систему людини, призводити до інвалідності. 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За наявності медичних показів, застраховані особи, які перехворіли на COVID-19 та мають ускладнення, мають право пройти реабілітаційне лікування на базі санаторно-курортних закладів за кошти Фонду соціального страхування України.Пройти курс відновного лікування за кошти ФССУ після перенесеної коронавірусної хвороби застраховані особи можуть  на базі реабілітаційних відділень санаторно-курортних закладів. 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chemeClr val="tx1"/>
                </a:solidFill>
              </a:rPr>
              <a:t>Право на таке лікування мають усі працевлаштовані українці за наявності медичних показань за профілями медичної реабілітації, визначеними Порядком № 39, за якими надаються послуги з реабілітаційного лікування за кошти Фонду. Зокрема, у разі ускладнень за профілем кардіо-пульмонарної реабілітації та нейрореабілітації.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Застрахована особа направляється на лікування до реабілітаційного відділення санаторно-курортного закладу за кошти Фонду за наявності висновку лікарсько-консультативної комісії лікарні (ЛКК), де перебуває пацієнт. 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Відновне лікування розпочинається одразу після закінчення гострого періоду захворювання в разі наявності обмежень життєдіяльності та виконання трудової діяльності, 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Після оформлення висновку ЛКК заклад охорони здоров’я інформує робочий орган Фонду про потребу застрахованої особи в подальшому лікуванні на базі реабілітаційного відділення санаторно-курортного закладу. 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Пацієнт передає представнику Фонду відповідну заяву про забезпечення лікуванням для подальшого укладення тристороннього договору із санаторно-курортним закладом. 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100% вартості відновлювального лікування, потрібного людині, покривається за рахунок коштів Фонду соціального страхування України.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У разі наявності питань або потреби в консультації щодо проходження реабілітації за кошти Фонду, застраховані особи можуть звертатись до відповідних управлінь виконавчої дирекції ФССУ за територіальною ознакою, контакти гарячих ліній у розрізі регіонів: </a:t>
            </a:r>
            <a:r>
              <a:rPr lang="uk-UA" sz="1200" b="1" smtClean="0">
                <a:solidFill>
                  <a:schemeClr val="tx1"/>
                </a:solidFill>
                <a:hlinkClick r:id="rId2"/>
              </a:rPr>
              <a:t>http://www.fssu.gov.ua/fse/control/main/uk/publish/article/968493</a:t>
            </a:r>
            <a:r>
              <a:rPr lang="uk-UA" sz="1200" b="1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«Саме вчасна реабілітація осіб зі складними патологічними станами є одним із головних чинників упередження настання інвалідності та подальшого відновлення і компенсації порушених функцій організму, соціально-побутового і професійного відновлення хворого»,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 Звертаємо увагу, що усі санаторно-курортні заклади, до яких направляються пацієнти за кошти Фонду, суворо дотримуються наявних протиепідемічних заходів для протидії поширенню коронавірусної інфекції і гарантують безпеку застрахованих осіб. На лікування направляються пацієнти, які вже перехворіли на COVID-19 та не знаходяться у гострій стадії захворювання.Крім того, для застрахованої особи, яка направляється на реабілітаційне лікування, ФССУ фінансує надання</a:t>
            </a:r>
            <a:r>
              <a:rPr lang="uk-UA" sz="1200" smtClean="0">
                <a:solidFill>
                  <a:schemeClr val="tx1"/>
                </a:solidFill>
              </a:rPr>
              <a:t> </a:t>
            </a:r>
            <a:r>
              <a:rPr lang="uk-UA" sz="1200" b="1" smtClean="0">
                <a:solidFill>
                  <a:schemeClr val="tx1"/>
                </a:solidFill>
              </a:rPr>
              <a:t>допомоги по тимчасовій непрацездатності за весь час перебування у санаторно-курортному закладі. </a:t>
            </a:r>
            <a:br>
              <a:rPr lang="uk-UA" sz="1200" b="1" smtClean="0">
                <a:solidFill>
                  <a:schemeClr val="tx1"/>
                </a:solidFill>
              </a:rPr>
            </a:br>
            <a:endParaRPr lang="uk-UA" sz="1200" b="1" smtClean="0">
              <a:solidFill>
                <a:schemeClr val="tx1"/>
              </a:solidFill>
            </a:endParaRPr>
          </a:p>
        </p:txBody>
      </p:sp>
      <p:pic>
        <p:nvPicPr>
          <p:cNvPr id="54275" name="Picture 5" descr="Нет описания фото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46038"/>
            <a:ext cx="3519488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 idx="4294967295"/>
          </p:nvPr>
        </p:nvSpPr>
        <p:spPr>
          <a:xfrm>
            <a:off x="1841500" y="266700"/>
            <a:ext cx="9663113" cy="1281113"/>
          </a:xfrm>
        </p:spPr>
        <p:txBody>
          <a:bodyPr/>
          <a:lstStyle/>
          <a:p>
            <a:r>
              <a:rPr lang="ru-RU" b="1" smtClean="0"/>
              <a:t>На яку допомогу від Фонду можна розраховувати застрахованним</a:t>
            </a:r>
          </a:p>
        </p:txBody>
      </p:sp>
      <p:sp>
        <p:nvSpPr>
          <p:cNvPr id="55298" name="Rectangle 3"/>
          <p:cNvSpPr>
            <a:spLocks noGrp="1"/>
          </p:cNvSpPr>
          <p:nvPr>
            <p:ph type="body" idx="4294967295"/>
          </p:nvPr>
        </p:nvSpPr>
        <p:spPr>
          <a:xfrm>
            <a:off x="1092200" y="1547813"/>
            <a:ext cx="10412413" cy="447198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700" b="1" smtClean="0"/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chemeClr val="tx1"/>
                </a:solidFill>
              </a:rPr>
              <a:t>Відповідно до норм </a:t>
            </a:r>
            <a:r>
              <a:rPr lang="uk-UA" sz="1400" b="1" smtClean="0">
                <a:solidFill>
                  <a:schemeClr val="tx1"/>
                </a:solidFill>
                <a:hlinkClick r:id="rId2"/>
              </a:rPr>
              <a:t>Закону № 1105</a:t>
            </a:r>
            <a:r>
              <a:rPr lang="uk-UA" sz="1400" b="1" smtClean="0">
                <a:solidFill>
                  <a:schemeClr val="tx1"/>
                </a:solidFill>
              </a:rPr>
              <a:t> Фонд надає: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chemeClr val="tx1"/>
                </a:solidFill>
              </a:rPr>
              <a:t>допомогу по тимчасовій непрацездатності (виплачується в розмірі 100% середнього заробітку, починаючи з 6 дня непрацездатності);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chemeClr val="tx1"/>
                </a:solidFill>
              </a:rPr>
              <a:t>одноразову допомогу в разі стійкої втрати професійної працездатності або смерті потерпілого. </a:t>
            </a:r>
          </a:p>
          <a:p>
            <a:pPr>
              <a:lnSpc>
                <a:spcPct val="80000"/>
              </a:lnSpc>
            </a:pPr>
            <a:r>
              <a:rPr lang="uk-UA" sz="1400" b="1" smtClean="0">
                <a:solidFill>
                  <a:schemeClr val="tx1"/>
                </a:solidFill>
              </a:rPr>
              <a:t>Розмір допомоги</a:t>
            </a:r>
            <a:r>
              <a:rPr lang="uk-UA" sz="1200" b="1" smtClean="0">
                <a:solidFill>
                  <a:schemeClr val="tx1"/>
                </a:solidFill>
              </a:rPr>
              <a:t> визначається відповідно до ступеня втрати працездатності, виходячи з 17 розмірів прожиткового мінімуму для працездатних осіб </a:t>
            </a:r>
            <a:r>
              <a:rPr lang="uk-UA" sz="1200" b="1" i="1" smtClean="0">
                <a:solidFill>
                  <a:schemeClr val="tx1"/>
                </a:solidFill>
              </a:rPr>
              <a:t>(при 100% втрати працездатності — 37349 грн).</a:t>
            </a:r>
            <a:r>
              <a:rPr lang="uk-UA" sz="1200" b="1" smtClean="0">
                <a:solidFill>
                  <a:schemeClr val="tx1"/>
                </a:solidFill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У разі смерті потерпілого одноразова допомога його сім’ї дорівнює 100 розмірам прожиткового мінімуму для працездатних осіб, та надається одноразова допомога кожній особі, яка перебувала на його утриманні, у сумі, що дорівнює 20 розмірам прожиткового мінімуму для працездатних осіб (на сьогодні </a:t>
            </a:r>
            <a:r>
              <a:rPr lang="uk-UA" sz="1200" b="1" i="1" smtClean="0">
                <a:solidFill>
                  <a:schemeClr val="tx1"/>
                </a:solidFill>
              </a:rPr>
              <a:t>розмір одноразової допомоги сім’ї — 219700 грн;</a:t>
            </a:r>
            <a:r>
              <a:rPr lang="uk-UA" sz="1200" b="1" smtClean="0">
                <a:solidFill>
                  <a:schemeClr val="tx1"/>
                </a:solidFill>
              </a:rPr>
              <a:t> </a:t>
            </a:r>
            <a:r>
              <a:rPr lang="uk-UA" sz="1200" b="1" i="1" smtClean="0">
                <a:solidFill>
                  <a:schemeClr val="tx1"/>
                </a:solidFill>
              </a:rPr>
              <a:t>розмір одноразової допомоги утриманцю — 43940 грн);</a:t>
            </a:r>
            <a:endParaRPr lang="uk-UA" sz="1200" b="1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щомісячну страхову виплату в разі часткової чи повної втрати працездатності, що компенсує відповідну частину втраченого заробітку потерпілого. Максимальний розмір виплати не перевищує 10 розмірів прожиткового мінімуму для працездатних осіб </a:t>
            </a:r>
            <a:r>
              <a:rPr lang="uk-UA" sz="1200" b="1" i="1" smtClean="0">
                <a:solidFill>
                  <a:schemeClr val="tx1"/>
                </a:solidFill>
              </a:rPr>
              <a:t>(21970 грн);</a:t>
            </a:r>
            <a:endParaRPr lang="uk-UA" sz="1200" b="1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страхову виплату потерпілому у розмірі його середньомісячного заробітку при тимчасовому переведенні його на легшу, нижчеоплачувану роботу;</a:t>
            </a: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щомісячну страхову виплату особам, які мають на неї право в разі смерті потерпілого. Максимальний розмір щомісячної страхової виплати особам, які втратили годувальника, не може перевищувати 10 розмірів прожиткового мінімуму, встановленого для працездатних осіб </a:t>
            </a:r>
            <a:r>
              <a:rPr lang="uk-UA" sz="1200" b="1" i="1" smtClean="0">
                <a:solidFill>
                  <a:schemeClr val="tx1"/>
                </a:solidFill>
              </a:rPr>
              <a:t>(21970 грн);</a:t>
            </a:r>
            <a:endParaRPr lang="uk-UA" sz="1200" b="1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uk-UA" sz="1200" b="1" smtClean="0">
                <a:solidFill>
                  <a:schemeClr val="tx1"/>
                </a:solidFill>
              </a:rPr>
              <a:t>відшкодування вартості поховання потерпілого та пов’язаних з цим ритуальних послуг. </a:t>
            </a:r>
            <a:r>
              <a:rPr lang="uk-UA" sz="1200" b="1" smtClean="0">
                <a:solidFill>
                  <a:schemeClr val="tx1"/>
                </a:solidFill>
                <a:hlinkClick r:id="rId2"/>
              </a:rPr>
              <a:t>Ст. 41 Закону № 1105 </a:t>
            </a:r>
            <a:r>
              <a:rPr lang="uk-UA" sz="1200" b="1" smtClean="0">
                <a:solidFill>
                  <a:schemeClr val="tx1"/>
                </a:solidFill>
              </a:rPr>
              <a:t>передбачено, що у разі смерті потерпілого право на одержання щомісячних страхових виплат мають непрацездатні особи1, які перебували на утриманні померлого або мали на день його смерті право на одержання від нього утримання, а також дитина померлого, яка народилася протягом не більш як десятимісячного строку після його смерті.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/>
          </p:cNvSpPr>
          <p:nvPr>
            <p:ph type="title" idx="4294967295"/>
          </p:nvPr>
        </p:nvSpPr>
        <p:spPr>
          <a:xfrm>
            <a:off x="1587500" y="179388"/>
            <a:ext cx="7518400" cy="1281112"/>
          </a:xfrm>
        </p:spPr>
        <p:txBody>
          <a:bodyPr/>
          <a:lstStyle/>
          <a:p>
            <a:pPr algn="ctr"/>
            <a:r>
              <a:rPr lang="ru-RU" sz="1800" b="1" smtClean="0">
                <a:solidFill>
                  <a:srgbClr val="4326EE"/>
                </a:solidFill>
              </a:rPr>
              <a:t>Страхові виплати медичним працівникам </a:t>
            </a:r>
            <a:br>
              <a:rPr lang="ru-RU" sz="1800" b="1" smtClean="0">
                <a:solidFill>
                  <a:srgbClr val="4326EE"/>
                </a:solidFill>
              </a:rPr>
            </a:br>
            <a:r>
              <a:rPr lang="ru-RU" sz="1800" b="1" smtClean="0">
                <a:solidFill>
                  <a:schemeClr val="tx1"/>
                </a:solidFill>
              </a:rPr>
              <a:t>у разі захворювання медпрацівників або їх смерті у зв'язку з інфікуванням гострою респіраторною хворобою </a:t>
            </a:r>
            <a:r>
              <a:rPr lang="ru-RU" sz="1800" b="1" smtClean="0">
                <a:solidFill>
                  <a:schemeClr val="tx1"/>
                </a:solidFill>
                <a:hlinkClick r:id="rId2"/>
              </a:rPr>
              <a:t>COVID-19</a:t>
            </a:r>
            <a:r>
              <a:rPr lang="ru-RU" sz="1800" b="1" smtClean="0">
                <a:solidFill>
                  <a:schemeClr val="tx1"/>
                </a:solidFill>
              </a:rPr>
              <a:t>.</a:t>
            </a:r>
            <a:r>
              <a:rPr lang="ru-RU" sz="1800" smtClean="0">
                <a:solidFill>
                  <a:schemeClr val="tx1"/>
                </a:solidFill>
              </a:rPr>
              <a:t/>
            </a:r>
            <a:br>
              <a:rPr lang="ru-RU" sz="1800" smtClean="0">
                <a:solidFill>
                  <a:schemeClr val="tx1"/>
                </a:solidFill>
              </a:rPr>
            </a:br>
            <a:endParaRPr lang="ru-RU" sz="1800" smtClean="0">
              <a:solidFill>
                <a:schemeClr val="tx1"/>
              </a:solidFill>
            </a:endParaRPr>
          </a:p>
        </p:txBody>
      </p:sp>
      <p:sp>
        <p:nvSpPr>
          <p:cNvPr id="56322" name="Rectangle 3"/>
          <p:cNvSpPr>
            <a:spLocks noGrp="1"/>
          </p:cNvSpPr>
          <p:nvPr>
            <p:ph type="body" idx="4294967295"/>
          </p:nvPr>
        </p:nvSpPr>
        <p:spPr>
          <a:xfrm>
            <a:off x="863600" y="1460500"/>
            <a:ext cx="7467600" cy="2921000"/>
          </a:xfrm>
        </p:spPr>
        <p:txBody>
          <a:bodyPr/>
          <a:lstStyle/>
          <a:p>
            <a:r>
              <a:rPr lang="uk-UA" sz="1400" b="1" smtClean="0">
                <a:solidFill>
                  <a:schemeClr val="tx1"/>
                </a:solidFill>
              </a:rPr>
              <a:t>Відповідно до норм </a:t>
            </a:r>
            <a:r>
              <a:rPr lang="uk-UA" sz="1400" b="1" smtClean="0">
                <a:solidFill>
                  <a:schemeClr val="tx1"/>
                </a:solidFill>
                <a:hlinkClick r:id="rId3"/>
              </a:rPr>
              <a:t>Закону № 1645</a:t>
            </a:r>
            <a:r>
              <a:rPr lang="uk-UA" sz="1400" b="1" smtClean="0">
                <a:solidFill>
                  <a:schemeClr val="tx1"/>
                </a:solidFill>
              </a:rPr>
              <a:t> та постанови КМУ «Деякі питання надання страхових виплат у разі захворювання або смерті медичних працівників у зв’язку з інфікуванням гострою респіраторною хворобою COVID-19, спричиненою коронавірусом SARS-CoV-2» </a:t>
            </a:r>
            <a:r>
              <a:rPr lang="uk-UA" sz="1400" b="1" smtClean="0">
                <a:solidFill>
                  <a:schemeClr val="tx1"/>
                </a:solidFill>
                <a:hlinkClick r:id="rId4"/>
              </a:rPr>
              <a:t>від 17 червня 2020 р. № 498 </a:t>
            </a:r>
            <a:r>
              <a:rPr lang="uk-UA" sz="1400" b="1" i="1" smtClean="0">
                <a:solidFill>
                  <a:schemeClr val="tx1"/>
                </a:solidFill>
              </a:rPr>
              <a:t>(далі</a:t>
            </a:r>
            <a:r>
              <a:rPr lang="uk-UA" sz="1400" b="1" smtClean="0">
                <a:solidFill>
                  <a:schemeClr val="tx1"/>
                </a:solidFill>
              </a:rPr>
              <a:t> — Постанова № 498) </a:t>
            </a:r>
          </a:p>
          <a:p>
            <a:r>
              <a:rPr lang="uk-UA" sz="1400" b="1" smtClean="0">
                <a:solidFill>
                  <a:srgbClr val="FF0000"/>
                </a:solidFill>
              </a:rPr>
              <a:t>у разі смерті медичного працівника</a:t>
            </a:r>
            <a:r>
              <a:rPr lang="uk-UA" sz="1400" b="1" smtClean="0">
                <a:solidFill>
                  <a:schemeClr val="tx1"/>
                </a:solidFill>
              </a:rPr>
              <a:t>, що настала внаслідок його інфікування гострою респіраторною хворобою COVID-19, членам сім’ї, батькам, утриманцям померлого медичного працівника проводиться виплата в розмірі </a:t>
            </a:r>
            <a:r>
              <a:rPr lang="uk-UA" sz="1400" b="1" smtClean="0">
                <a:solidFill>
                  <a:srgbClr val="FF0000"/>
                </a:solidFill>
              </a:rPr>
              <a:t>750-кратного розміру прожиткового мінімуму для працездатних осіб, установленого на 1 січня календарного року </a:t>
            </a:r>
            <a:r>
              <a:rPr lang="uk-UA" sz="1400" b="1" i="1" smtClean="0">
                <a:solidFill>
                  <a:srgbClr val="FF0000"/>
                </a:solidFill>
              </a:rPr>
              <a:t>(на сьогодні це 1 млн. 576 тис.500 грн. гривень)</a:t>
            </a:r>
            <a:r>
              <a:rPr lang="uk-UA" sz="1400" b="1" smtClean="0">
                <a:solidFill>
                  <a:srgbClr val="FF0000"/>
                </a:solidFill>
              </a:rPr>
              <a:t>.</a:t>
            </a:r>
            <a:endParaRPr lang="uk-UA" sz="1400" b="1" i="1" smtClean="0">
              <a:solidFill>
                <a:srgbClr val="FF0000"/>
              </a:solidFill>
            </a:endParaRPr>
          </a:p>
          <a:p>
            <a:endParaRPr lang="ru-RU" sz="1400" b="1" smtClean="0">
              <a:solidFill>
                <a:schemeClr val="tx1"/>
              </a:solidFill>
            </a:endParaRPr>
          </a:p>
        </p:txBody>
      </p:sp>
      <p:pic>
        <p:nvPicPr>
          <p:cNvPr id="56323" name="Picture 5" descr="Головне управління Держпраці у Київській області - Офіційний веб-портал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31200" y="1460500"/>
            <a:ext cx="3860800" cy="387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4" name="Rectangle 6"/>
          <p:cNvSpPr>
            <a:spLocks noChangeArrowheads="1"/>
          </p:cNvSpPr>
          <p:nvPr/>
        </p:nvSpPr>
        <p:spPr bwMode="auto">
          <a:xfrm>
            <a:off x="1333500" y="5022850"/>
            <a:ext cx="65278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 eaLnBrk="0" hangingPunct="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Char char=""/>
            </a:pPr>
            <a:r>
              <a:rPr lang="uk-UA" sz="1400" b="1">
                <a:latin typeface="Century Gothic" pitchFamily="34" charset="0"/>
              </a:rPr>
              <a:t>09.12.2020 прийнято постанову КМУ № 1211</a:t>
            </a:r>
            <a:br>
              <a:rPr lang="uk-UA" sz="1400" b="1">
                <a:latin typeface="Century Gothic" pitchFamily="34" charset="0"/>
              </a:rPr>
            </a:br>
            <a:r>
              <a:rPr lang="uk-UA" sz="1400" b="1">
                <a:latin typeface="Century Gothic" pitchFamily="34" charset="0"/>
              </a:rPr>
              <a:t> “Про внесення змін до Порядку здійснення страхових виплат у разі захворювання або смерті медичних працівників у зв’язку з інфікуванням гострою респіраторною хворобою COVID-19, спричиненою коронавірусом SARS-CoV-2, та визначення їх розмірів</a:t>
            </a:r>
            <a:br>
              <a:rPr lang="uk-UA" sz="1400" b="1">
                <a:latin typeface="Century Gothic" pitchFamily="34" charset="0"/>
              </a:rPr>
            </a:br>
            <a:r>
              <a:rPr lang="ru-RU" sz="1400" b="1">
                <a:latin typeface="Century Gothic" pitchFamily="34" charset="0"/>
              </a:rPr>
              <a:t>Дата набрання чинності: 12.12.2020</a:t>
            </a:r>
            <a:r>
              <a:rPr lang="ru-RU" sz="1400">
                <a:latin typeface="Century Gothic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527175" y="195263"/>
            <a:ext cx="5407025" cy="839787"/>
          </a:xfrm>
        </p:spPr>
        <p:txBody>
          <a:bodyPr/>
          <a:lstStyle/>
          <a:p>
            <a:pPr eaLnBrk="1" hangingPunct="1"/>
            <a:r>
              <a:rPr lang="ru-RU" sz="2000" b="1" i="1" smtClean="0">
                <a:solidFill>
                  <a:schemeClr val="tx1"/>
                </a:solidFill>
              </a:rPr>
              <a:t>25 січня 2021 року в 00:00 год. в Україні закінчилася дія локдауну, </a:t>
            </a:r>
            <a:br>
              <a:rPr lang="ru-RU" sz="2000" b="1" i="1" smtClean="0">
                <a:solidFill>
                  <a:schemeClr val="tx1"/>
                </a:solidFill>
              </a:rPr>
            </a:br>
            <a:r>
              <a:rPr lang="ru-RU" sz="2000" b="1" smtClean="0">
                <a:solidFill>
                  <a:schemeClr val="tx1"/>
                </a:solidFill>
              </a:rPr>
              <a:t>який тривав з 00:00 8 січня 2021року </a:t>
            </a:r>
            <a:r>
              <a:rPr lang="ru-RU" sz="2000" b="1" i="1" smtClean="0">
                <a:solidFill>
                  <a:schemeClr val="tx1"/>
                </a:solidFill>
              </a:rPr>
              <a:t/>
            </a:r>
            <a:br>
              <a:rPr lang="ru-RU" sz="2000" b="1" i="1" smtClean="0">
                <a:solidFill>
                  <a:schemeClr val="tx1"/>
                </a:solidFill>
              </a:rPr>
            </a:br>
            <a:endParaRPr lang="ru-RU" sz="2000" b="1" i="1" smtClean="0">
              <a:solidFill>
                <a:schemeClr val="tx1"/>
              </a:solidFill>
            </a:endParaRPr>
          </a:p>
        </p:txBody>
      </p:sp>
      <p:pic>
        <p:nvPicPr>
          <p:cNvPr id="20482" name="Picture 4" descr="141955797_254396556127555_3845096418180288822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98900" y="1890713"/>
            <a:ext cx="4089400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7683500" y="195263"/>
            <a:ext cx="4324350" cy="12684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bIns="0" anchor="ctr">
            <a:spAutoFit/>
          </a:bodyPr>
          <a:lstStyle/>
          <a:p>
            <a:pPr algn="ctr"/>
            <a:r>
              <a:rPr lang="ru-RU" sz="1600" b="1">
                <a:latin typeface="Century Gothic" pitchFamily="34" charset="0"/>
              </a:rPr>
              <a:t>Україна повертається до загального </a:t>
            </a:r>
            <a:r>
              <a:rPr lang="ru-RU" sz="1600" b="1">
                <a:solidFill>
                  <a:schemeClr val="hlink"/>
                </a:solidFill>
                <a:latin typeface="Century Gothic" pitchFamily="34" charset="0"/>
              </a:rPr>
              <a:t>адаптивного карантину</a:t>
            </a:r>
            <a:r>
              <a:rPr lang="ru-RU" sz="1600" b="1">
                <a:latin typeface="Century Gothic" pitchFamily="34" charset="0"/>
              </a:rPr>
              <a:t> і </a:t>
            </a:r>
            <a:r>
              <a:rPr lang="en-US" sz="1600" b="1">
                <a:latin typeface="Century Gothic" pitchFamily="34" charset="0"/>
              </a:rPr>
              <a:t>до тих обмежень, які діяли у грудні 2020 </a:t>
            </a:r>
            <a:r>
              <a:rPr lang="ru-RU" sz="1600" b="1">
                <a:latin typeface="Century Gothic" pitchFamily="34" charset="0"/>
              </a:rPr>
              <a:t>року, а саме: обмеження та заборони "</a:t>
            </a:r>
            <a:r>
              <a:rPr lang="ru-RU" sz="1600" b="1">
                <a:solidFill>
                  <a:schemeClr val="folHlink"/>
                </a:solidFill>
                <a:latin typeface="Century Gothic" pitchFamily="34" charset="0"/>
              </a:rPr>
              <a:t>помаранчевої"</a:t>
            </a:r>
            <a:r>
              <a:rPr lang="ru-RU" sz="1600" b="1">
                <a:latin typeface="Century Gothic" pitchFamily="34" charset="0"/>
              </a:rPr>
              <a:t> зони. </a:t>
            </a:r>
            <a:endParaRPr lang="ru-RU" sz="1600">
              <a:latin typeface="Century Gothic" pitchFamily="34" charset="0"/>
            </a:endParaRPr>
          </a:p>
        </p:txBody>
      </p:sp>
      <p:sp>
        <p:nvSpPr>
          <p:cNvPr id="20484" name="Rectangle 7"/>
          <p:cNvSpPr>
            <a:spLocks noChangeArrowheads="1"/>
          </p:cNvSpPr>
          <p:nvPr/>
        </p:nvSpPr>
        <p:spPr bwMode="auto">
          <a:xfrm>
            <a:off x="1323975" y="1309688"/>
            <a:ext cx="69056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sz="1600" b="1">
                <a:latin typeface="Century Gothic" pitchFamily="34" charset="0"/>
              </a:rPr>
              <a:t>Епідеміологи фіксують стабілізацію ситуації із захворюваністю. </a:t>
            </a:r>
            <a:r>
              <a:rPr lang="ru-RU" sz="1600" b="1">
                <a:latin typeface="Century Gothic" pitchFamily="34" charset="0"/>
              </a:rPr>
              <a:t/>
            </a:r>
            <a:br>
              <a:rPr lang="ru-RU" sz="1600" b="1">
                <a:latin typeface="Century Gothic" pitchFamily="34" charset="0"/>
              </a:rPr>
            </a:br>
            <a:r>
              <a:rPr lang="en-US" sz="1600" b="1">
                <a:latin typeface="Century Gothic" pitchFamily="34" charset="0"/>
              </a:rPr>
              <a:t>Кількість зайнятих ліжкомісць знизилася до менш ніж 30%. </a:t>
            </a:r>
            <a:endParaRPr lang="ru-RU" sz="1600" b="1">
              <a:latin typeface="Century Gothic" pitchFamily="34" charset="0"/>
            </a:endParaRPr>
          </a:p>
        </p:txBody>
      </p:sp>
      <p:sp>
        <p:nvSpPr>
          <p:cNvPr id="20485" name="Rectangle 10"/>
          <p:cNvSpPr>
            <a:spLocks noChangeArrowheads="1"/>
          </p:cNvSpPr>
          <p:nvPr/>
        </p:nvSpPr>
        <p:spPr bwMode="auto">
          <a:xfrm>
            <a:off x="485775" y="5754688"/>
            <a:ext cx="3355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 i="1"/>
              <a:t>Розглянемо, які обмеження</a:t>
            </a:r>
          </a:p>
          <a:p>
            <a:r>
              <a:rPr lang="ru-RU" b="1" i="1"/>
              <a:t> діятимуть в цей час</a:t>
            </a:r>
          </a:p>
        </p:txBody>
      </p:sp>
      <p:pic>
        <p:nvPicPr>
          <p:cNvPr id="20486" name="Picture 7" descr="рівні епід небезпеки 1596097324-1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1663700"/>
            <a:ext cx="3962400" cy="519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Rectangle 9"/>
          <p:cNvSpPr>
            <a:spLocks noChangeArrowheads="1"/>
          </p:cNvSpPr>
          <p:nvPr/>
        </p:nvSpPr>
        <p:spPr bwMode="auto">
          <a:xfrm>
            <a:off x="485775" y="2020888"/>
            <a:ext cx="341312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400" b="1">
                <a:latin typeface="Century Gothic" pitchFamily="34" charset="0"/>
              </a:rPr>
              <a:t>Відповідно до постанови Кабінету Міністрів України  </a:t>
            </a:r>
            <a:endParaRPr lang="uk-UA" sz="1400" b="1">
              <a:latin typeface="Century Gothic" pitchFamily="34" charset="0"/>
            </a:endParaRPr>
          </a:p>
          <a:p>
            <a:pPr algn="ctr"/>
            <a:r>
              <a:rPr lang="en-US" sz="1400" b="1">
                <a:latin typeface="Century Gothic" pitchFamily="34" charset="0"/>
              </a:rPr>
              <a:t>від </a:t>
            </a:r>
            <a:r>
              <a:rPr lang="en-US" sz="1400" b="1">
                <a:latin typeface="Century Gothic" pitchFamily="34" charset="0"/>
                <a:hlinkClick r:id="rId4"/>
              </a:rPr>
              <a:t>9 грудня 2020 року № 1236 </a:t>
            </a:r>
            <a:endParaRPr lang="uk-UA" sz="1400" b="1">
              <a:latin typeface="Century Gothic" pitchFamily="34" charset="0"/>
              <a:hlinkClick r:id="rId4"/>
            </a:endParaRPr>
          </a:p>
          <a:p>
            <a:pPr algn="ctr"/>
            <a:r>
              <a:rPr lang="en-US" sz="1400" b="1">
                <a:latin typeface="Century Gothic" pitchFamily="34" charset="0"/>
                <a:hlinkClick r:id="rId4"/>
              </a:rPr>
              <a:t>«Про встановлення карантину та запровадження обмежувальних протиепідемічних заходів з метою запобігання поширенню на території України гострої респіраторної хвороби COVID-19, спричиненої коронавірусом SARS-CoV-2»</a:t>
            </a:r>
            <a:r>
              <a:rPr lang="en-US" sz="1400" b="1">
                <a:latin typeface="Century Gothic" pitchFamily="34" charset="0"/>
              </a:rPr>
              <a:t> </a:t>
            </a:r>
            <a:r>
              <a:rPr lang="en-US" sz="1400" b="1">
                <a:solidFill>
                  <a:srgbClr val="FF0000"/>
                </a:solidFill>
                <a:latin typeface="Century Gothic" pitchFamily="34" charset="0"/>
              </a:rPr>
              <a:t>карантин подовжено</a:t>
            </a:r>
            <a:r>
              <a:rPr lang="en-US" sz="1400" b="1">
                <a:latin typeface="Century Gothic" pitchFamily="34" charset="0"/>
              </a:rPr>
              <a:t> </a:t>
            </a:r>
            <a:endParaRPr lang="uk-UA" sz="1400" b="1">
              <a:latin typeface="Century Gothic" pitchFamily="34" charset="0"/>
            </a:endParaRPr>
          </a:p>
          <a:p>
            <a:pPr algn="ctr"/>
            <a:r>
              <a:rPr lang="en-US" sz="1400" b="1">
                <a:solidFill>
                  <a:srgbClr val="FF0000"/>
                </a:solidFill>
                <a:latin typeface="Century Gothic" pitchFamily="34" charset="0"/>
              </a:rPr>
              <a:t>до 28 лютого 2021</a:t>
            </a:r>
            <a:r>
              <a:rPr lang="en-US" sz="1400" b="1">
                <a:latin typeface="Century Gothic" pitchFamily="34" charset="0"/>
              </a:rPr>
              <a:t> року та </a:t>
            </a:r>
            <a:endParaRPr lang="uk-UA" sz="1400" b="1">
              <a:latin typeface="Century Gothic" pitchFamily="34" charset="0"/>
            </a:endParaRPr>
          </a:p>
          <a:p>
            <a:pPr algn="ctr"/>
            <a:r>
              <a:rPr lang="en-US" sz="1400" b="1">
                <a:latin typeface="Century Gothic" pitchFamily="34" charset="0"/>
              </a:rPr>
              <a:t>оновлено перелік обмежувальних протиепідемічних заходів, що застосовуються на території України.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1800" b="1" smtClean="0"/>
              <a:t>Гостра респіраторна хвороба COVID-19, спричинена коронавірусом SARS-CoV-2» (код U 07.1) віднесена до професійних захворювань</a:t>
            </a:r>
          </a:p>
        </p:txBody>
      </p:sp>
      <p:sp>
        <p:nvSpPr>
          <p:cNvPr id="57346" name="Rectangle 3"/>
          <p:cNvSpPr>
            <a:spLocks noGrp="1"/>
          </p:cNvSpPr>
          <p:nvPr>
            <p:ph type="body" idx="4294967295"/>
          </p:nvPr>
        </p:nvSpPr>
        <p:spPr>
          <a:xfrm>
            <a:off x="1905000" y="1549400"/>
            <a:ext cx="9599613" cy="4470400"/>
          </a:xfrm>
        </p:spPr>
        <p:txBody>
          <a:bodyPr/>
          <a:lstStyle/>
          <a:p>
            <a:r>
              <a:rPr lang="ru-RU" sz="1600" smtClean="0">
                <a:hlinkClick r:id="rId2"/>
              </a:rPr>
              <a:t>Постановою Кабінету Міністрів України </a:t>
            </a:r>
            <a:r>
              <a:rPr lang="ru-RU" sz="1600" i="1" smtClean="0">
                <a:hlinkClick r:id="rId2"/>
              </a:rPr>
              <a:t>(далі</a:t>
            </a:r>
            <a:r>
              <a:rPr lang="ru-RU" sz="1600" smtClean="0">
                <a:hlinkClick r:id="rId2"/>
              </a:rPr>
              <a:t> — КМУ) «Про внесення змін до переліку професійних захворювань» від 13 травня 2020 р. № 394</a:t>
            </a:r>
            <a:r>
              <a:rPr lang="ru-RU" sz="1600" smtClean="0"/>
              <a:t> (</a:t>
            </a:r>
            <a:r>
              <a:rPr lang="ru-RU" sz="1600" i="1" smtClean="0"/>
              <a:t>далі</a:t>
            </a:r>
            <a:r>
              <a:rPr lang="ru-RU" sz="1600" smtClean="0"/>
              <a:t> — Постанова № 394) внесено зміни до Переліку професійних захворювань, затвердженого </a:t>
            </a:r>
            <a:r>
              <a:rPr lang="ru-RU" sz="1600" smtClean="0">
                <a:hlinkClick r:id="rId3"/>
              </a:rPr>
              <a:t>постановою КМУ від 8 листопада 2000 р. № 1662.</a:t>
            </a:r>
            <a:endParaRPr lang="ru-RU" sz="1600" smtClean="0"/>
          </a:p>
          <a:p>
            <a:r>
              <a:rPr lang="ru-RU" sz="1600" smtClean="0"/>
              <a:t>Зокрема, в Постанові № 394 </a:t>
            </a:r>
            <a:r>
              <a:rPr lang="ru-RU" sz="1600" b="1" smtClean="0"/>
              <a:t>визначено, що: </a:t>
            </a:r>
            <a:r>
              <a:rPr lang="ru-RU" sz="1600" smtClean="0"/>
              <a:t>:</a:t>
            </a:r>
          </a:p>
          <a:p>
            <a:r>
              <a:rPr lang="ru-RU" sz="1600" b="1" smtClean="0"/>
              <a:t>«гостра респіраторна хвороба COVID-19, спричинена коронавірусом SARS-CoV-2» (код U 07.1) віднесена до професійних захворювань;</a:t>
            </a:r>
          </a:p>
          <a:p>
            <a:r>
              <a:rPr lang="ru-RU" sz="1600" b="1" smtClean="0"/>
              <a:t>до переліку робіт, на яких можливе виникнення зазначеного професійного захворювання</a:t>
            </a:r>
            <a:r>
              <a:rPr lang="ru-RU" sz="1600" smtClean="0"/>
              <a:t> належить </a:t>
            </a:r>
          </a:p>
          <a:p>
            <a:pPr lvl="1"/>
            <a:r>
              <a:rPr lang="ru-RU" sz="1400" smtClean="0"/>
              <a:t>«</a:t>
            </a:r>
            <a:r>
              <a:rPr lang="ru-RU" sz="1400" b="1" smtClean="0"/>
              <a:t>робота медичних та інших працівників</a:t>
            </a:r>
            <a:r>
              <a:rPr lang="ru-RU" sz="1400" smtClean="0"/>
              <a:t>, що </a:t>
            </a:r>
            <a:r>
              <a:rPr lang="ru-RU" sz="1400" b="1" smtClean="0"/>
              <a:t>безпосередньо зайняті</a:t>
            </a:r>
            <a:r>
              <a:rPr lang="ru-RU" sz="1400" smtClean="0"/>
              <a:t> </a:t>
            </a:r>
            <a:r>
              <a:rPr lang="ru-RU" sz="1400" b="1" smtClean="0"/>
              <a:t>у ліквідації епідемії</a:t>
            </a:r>
            <a:r>
              <a:rPr lang="ru-RU" sz="1400" smtClean="0"/>
              <a:t> та здійсненні заходів із запобігання поширенню гострої респіраторної хвороби COVID-19, спричиненої коронавірусом SARS-CoV-2, та лікування пацієнтів із випадками гострої респіраторної хвороби COVID-19, спричиненої коронавірусом SARS-CoV-2»;</a:t>
            </a:r>
          </a:p>
          <a:p>
            <a:pPr lvl="1"/>
            <a:r>
              <a:rPr lang="ru-RU" sz="1400" smtClean="0"/>
              <a:t>до небезпечних та шкідливих речовин і виробничих факторів, вплив яких може викликати дане професійне захворювання, належать: </a:t>
            </a:r>
            <a:r>
              <a:rPr lang="ru-RU" sz="1400" b="1" smtClean="0"/>
              <a:t>контакт з інфекційними хворими, інфікованими матеріалами чи переносниками захворювань.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/>
          </p:cNvSpPr>
          <p:nvPr>
            <p:ph type="title" idx="4294967295"/>
          </p:nvPr>
        </p:nvSpPr>
        <p:spPr>
          <a:xfrm>
            <a:off x="1792288" y="623888"/>
            <a:ext cx="10399712" cy="1281112"/>
          </a:xfrm>
        </p:spPr>
        <p:txBody>
          <a:bodyPr/>
          <a:lstStyle/>
          <a:p>
            <a:r>
              <a:rPr lang="uk-UA" sz="2400" b="1" i="1" smtClean="0">
                <a:solidFill>
                  <a:schemeClr val="tx1"/>
                </a:solidFill>
              </a:rPr>
              <a:t>У разі встановлення </a:t>
            </a:r>
            <a:r>
              <a:rPr lang="uk-UA" sz="2400" b="1" i="1" smtClean="0">
                <a:solidFill>
                  <a:srgbClr val="FF0000"/>
                </a:solidFill>
              </a:rPr>
              <a:t>медичному працівникові</a:t>
            </a:r>
            <a:r>
              <a:rPr lang="uk-UA" sz="2400" b="1" i="1" smtClean="0">
                <a:solidFill>
                  <a:schemeClr val="tx1"/>
                </a:solidFill>
              </a:rPr>
              <a:t> групи інвалідності та ступеня втрати працездатності протягом одного календарного року, внаслідок захворювання на гостру респіраторну хворобу COVID-19</a:t>
            </a:r>
            <a:r>
              <a:rPr lang="uk-UA" sz="2400" b="1" smtClean="0">
                <a:solidFill>
                  <a:schemeClr val="tx1"/>
                </a:solidFill>
              </a:rPr>
              <a:t/>
            </a:r>
            <a:br>
              <a:rPr lang="uk-UA" sz="2400" b="1" smtClean="0">
                <a:solidFill>
                  <a:schemeClr val="tx1"/>
                </a:solidFill>
              </a:rPr>
            </a:br>
            <a:endParaRPr lang="ru-RU" sz="2400" b="1" smtClean="0">
              <a:solidFill>
                <a:schemeClr val="tx1"/>
              </a:solidFill>
            </a:endParaRPr>
          </a:p>
        </p:txBody>
      </p:sp>
      <p:sp>
        <p:nvSpPr>
          <p:cNvPr id="58370" name="Rectangle 3"/>
          <p:cNvSpPr>
            <a:spLocks noGrp="1"/>
          </p:cNvSpPr>
          <p:nvPr>
            <p:ph type="body" idx="4294967295"/>
          </p:nvPr>
        </p:nvSpPr>
        <p:spPr>
          <a:xfrm>
            <a:off x="1627188" y="3059113"/>
            <a:ext cx="9877425" cy="3379787"/>
          </a:xfrm>
        </p:spPr>
        <p:txBody>
          <a:bodyPr/>
          <a:lstStyle/>
          <a:p>
            <a:r>
              <a:rPr lang="ru-RU" b="1" smtClean="0"/>
              <a:t>для осіб з інвалідністю І групи</a:t>
            </a:r>
            <a:r>
              <a:rPr lang="ru-RU" smtClean="0"/>
              <a:t> - 400-кратний розмір прожиткового мінімуму для працездатних осіб, установленого на 1 січня календарного року, — </a:t>
            </a:r>
            <a:r>
              <a:rPr lang="ru-RU" i="1" smtClean="0"/>
              <a:t>(</a:t>
            </a:r>
            <a:r>
              <a:rPr lang="ru-RU" b="1" i="1" smtClean="0"/>
              <a:t>на сьогодні це 840 тис. 800 грн)</a:t>
            </a:r>
            <a:r>
              <a:rPr lang="ru-RU" b="1" smtClean="0"/>
              <a:t>;</a:t>
            </a:r>
          </a:p>
          <a:p>
            <a:r>
              <a:rPr lang="ru-RU" b="1" smtClean="0"/>
              <a:t>для осіб з інвалідністю ІІ групи - </a:t>
            </a:r>
            <a:r>
              <a:rPr lang="ru-RU" smtClean="0"/>
              <a:t>350-кратний розмір прожиткового мінімуму для працездатних осіб, установленого на 1 січня календарного року, — </a:t>
            </a:r>
            <a:r>
              <a:rPr lang="ru-RU" i="1" smtClean="0"/>
              <a:t>(</a:t>
            </a:r>
            <a:r>
              <a:rPr lang="ru-RU" b="1" i="1" smtClean="0"/>
              <a:t>на сьогодні це 735 тис. 700 грн)</a:t>
            </a:r>
            <a:r>
              <a:rPr lang="ru-RU" b="1" smtClean="0"/>
              <a:t>;</a:t>
            </a:r>
          </a:p>
          <a:p>
            <a:r>
              <a:rPr lang="ru-RU" b="1" smtClean="0"/>
              <a:t>для осіб з інвалідністю ІІІ групи - </a:t>
            </a:r>
            <a:r>
              <a:rPr lang="ru-RU" smtClean="0"/>
              <a:t>300-кратний розмір прожиткового мінімуму для працездатних осіб, установленого на 1 січня календарного року, — </a:t>
            </a:r>
            <a:r>
              <a:rPr lang="ru-RU" i="1" smtClean="0"/>
              <a:t>(</a:t>
            </a:r>
            <a:r>
              <a:rPr lang="ru-RU" b="1" i="1" smtClean="0"/>
              <a:t>на сьогодні це 630 тис. 600 грн)</a:t>
            </a:r>
            <a:r>
              <a:rPr lang="ru-RU" b="1" smtClean="0"/>
              <a:t>.</a:t>
            </a:r>
          </a:p>
        </p:txBody>
      </p:sp>
      <p:sp>
        <p:nvSpPr>
          <p:cNvPr id="58371" name="Rectangle 4"/>
          <p:cNvSpPr>
            <a:spLocks noChangeArrowheads="1"/>
          </p:cNvSpPr>
          <p:nvPr/>
        </p:nvSpPr>
        <p:spPr bwMode="auto">
          <a:xfrm>
            <a:off x="1792288" y="2273300"/>
            <a:ext cx="87360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b="1">
                <a:solidFill>
                  <a:srgbClr val="262626"/>
                </a:solidFill>
              </a:rPr>
              <a:t>Виплата проводиться </a:t>
            </a:r>
            <a:r>
              <a:rPr lang="uk-UA" b="1" i="1"/>
              <a:t>проводиться разово</a:t>
            </a:r>
            <a:r>
              <a:rPr lang="ru-RU"/>
              <a:t> </a:t>
            </a:r>
            <a:r>
              <a:rPr lang="ru-RU" b="1">
                <a:solidFill>
                  <a:srgbClr val="262626"/>
                </a:solidFill>
              </a:rPr>
              <a:t>Фондом у таких розмірах</a:t>
            </a:r>
            <a:endParaRPr lang="uk-UA" b="1">
              <a:solidFill>
                <a:srgbClr val="262626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/>
          </p:cNvSpPr>
          <p:nvPr>
            <p:ph type="title" idx="4294967295"/>
          </p:nvPr>
        </p:nvSpPr>
        <p:spPr>
          <a:xfrm>
            <a:off x="1803400" y="306388"/>
            <a:ext cx="10172700" cy="1497012"/>
          </a:xfrm>
        </p:spPr>
        <p:txBody>
          <a:bodyPr/>
          <a:lstStyle/>
          <a:p>
            <a:pPr algn="ctr"/>
            <a:r>
              <a:rPr lang="ru-RU" sz="2800" b="1" smtClean="0"/>
              <a:t>Підтвердження права на страхові виплати </a:t>
            </a:r>
            <a:br>
              <a:rPr lang="ru-RU" sz="2800" b="1" smtClean="0"/>
            </a:br>
            <a:r>
              <a:rPr lang="ru-RU" sz="2800" b="1" smtClean="0">
                <a:solidFill>
                  <a:srgbClr val="FF0000"/>
                </a:solidFill>
              </a:rPr>
              <a:t>для медичних працівники</a:t>
            </a:r>
            <a:r>
              <a:rPr lang="ru-RU" sz="2800" b="1" smtClean="0"/>
              <a:t> які інфікувалися гострою респіраторною хворобою COVID-19</a:t>
            </a:r>
            <a:r>
              <a:rPr lang="ru-RU" smtClean="0"/>
              <a:t> </a:t>
            </a:r>
          </a:p>
        </p:txBody>
      </p:sp>
      <p:sp>
        <p:nvSpPr>
          <p:cNvPr id="59394" name="Rectangle 3"/>
          <p:cNvSpPr>
            <a:spLocks noGrp="1"/>
          </p:cNvSpPr>
          <p:nvPr>
            <p:ph type="body" idx="4294967295"/>
          </p:nvPr>
        </p:nvSpPr>
        <p:spPr>
          <a:xfrm>
            <a:off x="1117600" y="2019300"/>
            <a:ext cx="10858500" cy="42037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Медичні працівники, які інфікувалися гострою респіраторною хворобою COVID-19 під час виконання професійних обов’язків, чи члени сімей таких медичних працівників, у випадку їх смерті </a:t>
            </a:r>
          </a:p>
          <a:p>
            <a:pPr>
              <a:lnSpc>
                <a:spcPct val="9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мають право на страхові виплати передбачені  </a:t>
            </a:r>
          </a:p>
          <a:p>
            <a:pPr>
              <a:lnSpc>
                <a:spcPct val="90000"/>
              </a:lnSpc>
            </a:pPr>
            <a:r>
              <a:rPr lang="ru-RU" sz="1600" smtClean="0">
                <a:solidFill>
                  <a:schemeClr val="tx1"/>
                </a:solidFill>
              </a:rPr>
              <a:t>  </a:t>
            </a:r>
            <a:r>
              <a:rPr lang="ru-RU" sz="1600" smtClean="0">
                <a:solidFill>
                  <a:schemeClr val="tx1"/>
                </a:solidFill>
                <a:hlinkClick r:id="rId2"/>
              </a:rPr>
              <a:t>Законом України «Про загальнообов’язкове державне соціальне страхування» від 23 вересня 1999 р. № 1105-XIV </a:t>
            </a:r>
            <a:r>
              <a:rPr lang="ru-RU" sz="1600" smtClean="0">
                <a:solidFill>
                  <a:schemeClr val="tx1"/>
                </a:solidFill>
              </a:rPr>
              <a:t>(</a:t>
            </a:r>
            <a:r>
              <a:rPr lang="ru-RU" sz="1600" i="1" smtClean="0">
                <a:solidFill>
                  <a:schemeClr val="tx1"/>
                </a:solidFill>
              </a:rPr>
              <a:t>далі </a:t>
            </a:r>
            <a:r>
              <a:rPr lang="ru-RU" sz="1600" smtClean="0">
                <a:solidFill>
                  <a:schemeClr val="tx1"/>
                </a:solidFill>
              </a:rPr>
              <a:t>— Закон № 1105) та </a:t>
            </a:r>
          </a:p>
          <a:p>
            <a:pPr>
              <a:lnSpc>
                <a:spcPct val="90000"/>
              </a:lnSpc>
            </a:pPr>
            <a:r>
              <a:rPr lang="ru-RU" sz="1600" smtClean="0">
                <a:solidFill>
                  <a:schemeClr val="tx1"/>
                </a:solidFill>
                <a:hlinkClick r:id="rId3"/>
              </a:rPr>
              <a:t>Законом України «Про захист населення від інфекційних хвороб» від 6 квітня 2000 р. № 1645-ІІІ</a:t>
            </a:r>
            <a:r>
              <a:rPr lang="ru-RU" sz="1600" smtClean="0">
                <a:solidFill>
                  <a:schemeClr val="tx1"/>
                </a:solidFill>
              </a:rPr>
              <a:t> 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ru-RU" sz="1600" smtClean="0">
                <a:solidFill>
                  <a:schemeClr val="tx1"/>
                </a:solidFill>
              </a:rPr>
              <a:t>(</a:t>
            </a:r>
            <a:r>
              <a:rPr lang="ru-RU" sz="1600" i="1" smtClean="0">
                <a:solidFill>
                  <a:schemeClr val="tx1"/>
                </a:solidFill>
              </a:rPr>
              <a:t>далі</a:t>
            </a:r>
            <a:r>
              <a:rPr lang="ru-RU" sz="1600" smtClean="0">
                <a:solidFill>
                  <a:schemeClr val="tx1"/>
                </a:solidFill>
              </a:rPr>
              <a:t> — Закон № 1645), </a:t>
            </a:r>
          </a:p>
          <a:p>
            <a:pPr>
              <a:lnSpc>
                <a:spcPct val="90000"/>
              </a:lnSpc>
            </a:pPr>
            <a:r>
              <a:rPr lang="ru-RU" b="1" smtClean="0">
                <a:solidFill>
                  <a:srgbClr val="FF0000"/>
                </a:solidFill>
              </a:rPr>
              <a:t>після визнання захворювання пов’язаним з виробництвом.</a:t>
            </a:r>
          </a:p>
          <a:p>
            <a:pPr>
              <a:lnSpc>
                <a:spcPct val="90000"/>
              </a:lnSpc>
            </a:pPr>
            <a:r>
              <a:rPr lang="ru-RU" sz="1600" smtClean="0">
                <a:solidFill>
                  <a:schemeClr val="tx1"/>
                </a:solidFill>
              </a:rPr>
              <a:t>лабораторно підтверджені випадки інфікування COVID-19 медичних та інших працівників, роботи яких пов’язані з виконанням професійних обов’язків в умовах підвищеного ризику зараження на COVID-19, розслідуються як випадки гострого професійного захворювання, відповідно до вимог</a:t>
            </a:r>
            <a:r>
              <a:rPr lang="ru-RU" sz="1600" smtClean="0"/>
              <a:t> </a:t>
            </a:r>
          </a:p>
          <a:p>
            <a:pPr>
              <a:lnSpc>
                <a:spcPct val="90000"/>
              </a:lnSpc>
            </a:pPr>
            <a:r>
              <a:rPr lang="ru-RU" sz="1600" b="1" smtClean="0">
                <a:hlinkClick r:id="rId4"/>
              </a:rPr>
              <a:t>Порядку розслідування та обліку нещасних випадків, професійних захворювань та аварій на виробництві, затвердженого постановою КМУ від 17 квітня 2019 р. № 337</a:t>
            </a:r>
            <a:r>
              <a:rPr lang="ru-RU" sz="1600" smtClean="0"/>
              <a:t> </a:t>
            </a:r>
            <a:r>
              <a:rPr lang="ru-RU" sz="1600" b="1" smtClean="0"/>
              <a:t>(</a:t>
            </a:r>
            <a:r>
              <a:rPr lang="ru-RU" sz="1600" b="1" i="1" smtClean="0"/>
              <a:t>далі </a:t>
            </a:r>
            <a:r>
              <a:rPr lang="ru-RU" sz="1600" b="1" smtClean="0"/>
              <a:t>— Порядок № 337).</a:t>
            </a:r>
          </a:p>
          <a:p>
            <a:pPr>
              <a:lnSpc>
                <a:spcPct val="90000"/>
              </a:lnSpc>
            </a:pPr>
            <a:endParaRPr lang="ru-RU" sz="1600" b="1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ru-RU" sz="16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54300" y="596900"/>
            <a:ext cx="8912225" cy="1625600"/>
          </a:xfrm>
        </p:spPr>
        <p:txBody>
          <a:bodyPr/>
          <a:lstStyle/>
          <a:p>
            <a:pPr algn="ctr" eaLnBrk="1" hangingPunct="1"/>
            <a:r>
              <a:rPr lang="uk-UA" sz="2600" b="1" smtClean="0"/>
              <a:t>Порядок розслідування гострих професійних захворювань (випадків  інфікування коронавірусом </a:t>
            </a:r>
            <a:r>
              <a:rPr lang="en-US" sz="2600" b="1" smtClean="0"/>
              <a:t>SARS</a:t>
            </a:r>
            <a:r>
              <a:rPr lang="uk-UA" sz="2600" b="1" smtClean="0"/>
              <a:t>-</a:t>
            </a:r>
            <a:r>
              <a:rPr lang="en-US" sz="2600" b="1" smtClean="0"/>
              <a:t>CoV</a:t>
            </a:r>
            <a:r>
              <a:rPr lang="uk-UA" sz="2600" b="1" smtClean="0"/>
              <a:t>-2 (</a:t>
            </a:r>
            <a:r>
              <a:rPr lang="en-US" sz="2600" b="1" smtClean="0"/>
              <a:t>COVID</a:t>
            </a:r>
            <a:r>
              <a:rPr lang="uk-UA" sz="2600" b="1" smtClean="0"/>
              <a:t> -19)) окремих категорій працівників під час виконання професійних обов’язків</a:t>
            </a:r>
            <a:r>
              <a:rPr lang="uk-UA" sz="2400" b="1" smtClean="0"/>
              <a:t>  </a:t>
            </a:r>
          </a:p>
        </p:txBody>
      </p:sp>
      <p:sp>
        <p:nvSpPr>
          <p:cNvPr id="60418" name="Объект 2"/>
          <p:cNvSpPr>
            <a:spLocks noGrp="1"/>
          </p:cNvSpPr>
          <p:nvPr>
            <p:ph idx="4294967295"/>
          </p:nvPr>
        </p:nvSpPr>
        <p:spPr>
          <a:xfrm>
            <a:off x="6015038" y="2222500"/>
            <a:ext cx="5786437" cy="414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ru-RU" sz="1500" smtClean="0"/>
              <a:t>                                                           </a:t>
            </a:r>
          </a:p>
          <a:p>
            <a:pPr algn="ctr" eaLnBrk="1" hangingPunct="1">
              <a:lnSpc>
                <a:spcPct val="90000"/>
              </a:lnSpc>
              <a:buFont typeface="Wingdings 3" pitchFamily="18" charset="2"/>
              <a:buNone/>
            </a:pPr>
            <a:endParaRPr lang="uk-UA" sz="1500" smtClean="0"/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uk-UA" sz="2600" b="1" i="1" smtClean="0">
                <a:solidFill>
                  <a:schemeClr val="tx1"/>
                </a:solidFill>
              </a:rPr>
              <a:t>   Участь та роль профспілок                         у проведенні розслідувань</a:t>
            </a:r>
            <a:r>
              <a:rPr lang="uk-UA" sz="2600" i="1" smtClean="0">
                <a:solidFill>
                  <a:schemeClr val="tx1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uk-UA" sz="2600" i="1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uk-UA" sz="2000" b="1" smtClean="0"/>
          </a:p>
          <a:p>
            <a:pPr eaLnBrk="1" hangingPunct="1">
              <a:lnSpc>
                <a:spcPct val="90000"/>
              </a:lnSpc>
            </a:pPr>
            <a:endParaRPr lang="uk-UA" sz="2000" b="1" smtClean="0"/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uk-UA" sz="2000" b="1" smtClean="0">
                <a:solidFill>
                  <a:schemeClr val="tx1"/>
                </a:solidFill>
                <a:latin typeface="Arial" charset="0"/>
              </a:rPr>
              <a:t>     </a:t>
            </a:r>
            <a:r>
              <a:rPr lang="uk-UA" sz="2000" b="1" smtClean="0">
                <a:solidFill>
                  <a:schemeClr val="tx1"/>
                </a:solidFill>
              </a:rPr>
              <a:t>Діана Казакова</a:t>
            </a:r>
            <a:r>
              <a:rPr lang="uk-UA" sz="2000" b="1" smtClean="0"/>
              <a:t>, </a:t>
            </a:r>
            <a:r>
              <a:rPr lang="uk-UA" sz="2000" smtClean="0"/>
              <a:t>провідна інспекторка з питань охорони праці відділу технічної інспекції праці Департаменту охорони праці апарату ФПУ</a:t>
            </a:r>
            <a:endParaRPr lang="ru-RU" sz="2000" smtClean="0"/>
          </a:p>
          <a:p>
            <a:pPr eaLnBrk="1" hangingPunct="1">
              <a:lnSpc>
                <a:spcPct val="90000"/>
              </a:lnSpc>
            </a:pPr>
            <a:endParaRPr lang="ru-RU" sz="2000" smtClean="0"/>
          </a:p>
          <a:p>
            <a:pPr algn="ctr" eaLnBrk="1" hangingPunct="1">
              <a:lnSpc>
                <a:spcPct val="90000"/>
              </a:lnSpc>
              <a:buFont typeface="Wingdings 3" pitchFamily="18" charset="2"/>
              <a:buNone/>
            </a:pPr>
            <a:endParaRPr lang="ru-RU" sz="2000" b="1" smtClean="0"/>
          </a:p>
          <a:p>
            <a:pPr eaLnBrk="1" hangingPunct="1">
              <a:lnSpc>
                <a:spcPct val="90000"/>
              </a:lnSpc>
            </a:pPr>
            <a:endParaRPr lang="ru-RU" sz="2000" b="1" smtClean="0"/>
          </a:p>
        </p:txBody>
      </p:sp>
      <p:pic>
        <p:nvPicPr>
          <p:cNvPr id="60419" name="Picture 16" descr="Covid-19, Коронавирус, Корона, Вирус, Пандемия, Болез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4400" y="2933700"/>
            <a:ext cx="3632200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>
          <a:xfrm>
            <a:off x="2033588" y="1931988"/>
            <a:ext cx="9028112" cy="1281112"/>
          </a:xfrm>
        </p:spPr>
        <p:txBody>
          <a:bodyPr/>
          <a:lstStyle/>
          <a:p>
            <a:pPr eaLnBrk="1" hangingPunct="1"/>
            <a:r>
              <a:rPr lang="ru-RU" b="1" smtClean="0"/>
              <a:t>Дякую за увагу!</a:t>
            </a:r>
            <a:br>
              <a:rPr lang="ru-RU" b="1" smtClean="0"/>
            </a:br>
            <a:r>
              <a:rPr lang="ru-RU" b="1" smtClean="0"/>
              <a:t>Бережіть себе та своїх близьких!</a:t>
            </a:r>
          </a:p>
        </p:txBody>
      </p:sp>
      <p:sp>
        <p:nvSpPr>
          <p:cNvPr id="61442" name="Rectangle 4"/>
          <p:cNvSpPr>
            <a:spLocks noChangeArrowheads="1"/>
          </p:cNvSpPr>
          <p:nvPr/>
        </p:nvSpPr>
        <p:spPr bwMode="auto">
          <a:xfrm>
            <a:off x="4456113" y="4770438"/>
            <a:ext cx="70485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ts val="1000"/>
              </a:spcBef>
              <a:buClr>
                <a:schemeClr val="accent1"/>
              </a:buClr>
              <a:buFont typeface="Wingdings 3" pitchFamily="18" charset="2"/>
              <a:buNone/>
            </a:pPr>
            <a:r>
              <a:rPr lang="uk-UA" b="1"/>
              <a:t>Тетяна Горюн, </a:t>
            </a:r>
            <a:r>
              <a:rPr lang="uk-UA"/>
              <a:t>завідувачка відділу технічної інспекції праці Департаменту охорони праці апарату ФПУ</a:t>
            </a:r>
            <a:r>
              <a:rPr lang="ru-RU"/>
              <a:t> </a:t>
            </a:r>
          </a:p>
          <a:p>
            <a:pPr algn="r" defTabSz="914400"/>
            <a:r>
              <a:rPr lang="uk-UA" b="1" i="1">
                <a:solidFill>
                  <a:srgbClr val="3333CC"/>
                </a:solidFill>
              </a:rPr>
              <a:t>066-834-27-99</a:t>
            </a:r>
          </a:p>
          <a:p>
            <a:pPr algn="r" defTabSz="914400"/>
            <a:r>
              <a:rPr lang="en-US" b="1" i="1">
                <a:solidFill>
                  <a:srgbClr val="3333CC"/>
                </a:solidFill>
              </a:rPr>
              <a:t>goryun@fpsu.org.ua</a:t>
            </a:r>
            <a:endParaRPr lang="ru-RU" b="1" i="1">
              <a:solidFill>
                <a:srgbClr val="3333CC"/>
              </a:solidFill>
            </a:endParaRPr>
          </a:p>
        </p:txBody>
      </p:sp>
      <p:pic>
        <p:nvPicPr>
          <p:cNvPr id="61443" name="Picture 6" descr="Горюн 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3588" y="4038600"/>
            <a:ext cx="1824037" cy="226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8075" y="182563"/>
            <a:ext cx="84963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>
          <a:xfrm>
            <a:off x="1862138" y="198438"/>
            <a:ext cx="9982200" cy="574675"/>
          </a:xfrm>
        </p:spPr>
        <p:txBody>
          <a:bodyPr/>
          <a:lstStyle/>
          <a:p>
            <a:pPr eaLnBrk="1" hangingPunct="1"/>
            <a:r>
              <a:rPr lang="ru-RU" sz="2400" b="1" smtClean="0"/>
              <a:t>Перелік каратинних обмежень, що діють з 25 січня 2021 року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>
          <a:xfrm>
            <a:off x="827088" y="773113"/>
            <a:ext cx="11364912" cy="60848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sz="1400" b="1" smtClean="0">
                <a:solidFill>
                  <a:schemeClr val="tx1"/>
                </a:solidFill>
              </a:rPr>
              <a:t>Весь перелік обмежень наведено у </a:t>
            </a:r>
            <a:r>
              <a:rPr lang="ru-RU" sz="1400" b="1" smtClean="0">
                <a:solidFill>
                  <a:schemeClr val="tx1"/>
                </a:solidFill>
                <a:hlinkClick r:id="rId2"/>
              </a:rPr>
              <a:t>п. 2 постанови КМУ №1236 від 09.12.2020 (із змінами від 05.01.2021 №9).</a:t>
            </a:r>
            <a:r>
              <a:rPr lang="ru-RU" sz="1400" smtClean="0">
                <a:solidFill>
                  <a:schemeClr val="tx1"/>
                </a:solidFill>
              </a:rPr>
              <a:t> 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sz="1600" b="1" smtClean="0">
                <a:solidFill>
                  <a:schemeClr val="tx1"/>
                </a:solidFill>
              </a:rPr>
              <a:t>ЗАБОРОНЯЄТЬСЯ: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b="1" smtClean="0">
                <a:solidFill>
                  <a:srgbClr val="FF0000"/>
                </a:solidFill>
              </a:rPr>
              <a:t>Робота суб'єктів господарювання, в яких працівники не забезпечені масками, не нанесено маркування щодо дистанції між клієнтами в 1,5 метра</a:t>
            </a:r>
            <a:r>
              <a:rPr lang="ru-RU" sz="1600" b="1" smtClean="0"/>
              <a:t>, </a:t>
            </a:r>
            <a:r>
              <a:rPr lang="ru-RU" sz="1600" b="1" smtClean="0">
                <a:solidFill>
                  <a:schemeClr val="tx1"/>
                </a:solidFill>
              </a:rPr>
              <a:t>а відвідувачі не мають правильно вдягнутих засобів індивідуального захисту.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b="1" smtClean="0">
                <a:solidFill>
                  <a:srgbClr val="FF0000"/>
                </a:solidFill>
              </a:rPr>
              <a:t>Перебування в громадському транспорті та у громадських будинках і спорудах без вдягнутої маски,</a:t>
            </a:r>
            <a:r>
              <a:rPr lang="ru-RU" sz="1600" b="1" smtClean="0"/>
              <a:t> </a:t>
            </a:r>
            <a:r>
              <a:rPr lang="ru-RU" sz="1600" b="1" smtClean="0">
                <a:solidFill>
                  <a:schemeClr val="tx1"/>
                </a:solidFill>
              </a:rPr>
              <a:t>а також перебування на вулиці без документів, що посвідчують особу.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Самовільне залишення місця ізоляції чи обсервації. 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Перевезення в пасажирському транспорті більше пасажирів, ніж наявна кількість </a:t>
            </a:r>
            <a:r>
              <a:rPr lang="ru-RU" sz="1600" b="1" smtClean="0">
                <a:solidFill>
                  <a:srgbClr val="FF0000"/>
                </a:solidFill>
              </a:rPr>
              <a:t>сидячих місць (крім метро).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Проведення в закладах освіти масових заходів (вистав, свят, концертів) за участі дітей з більш ніж однієї групи/класу та за присутності відвідувачів.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Проведення в розважальних закладах та закладах громадського харчування святкових заходів, бенкетів, майстер-класів, публічних подій.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Приймання відвідувачів у музеях, на виставках, в галереях тощо, якщо в залах присутні</a:t>
            </a:r>
            <a:r>
              <a:rPr lang="ru-RU" sz="1600" b="1" smtClean="0"/>
              <a:t> </a:t>
            </a:r>
            <a:r>
              <a:rPr lang="ru-RU" sz="1600" b="1" smtClean="0">
                <a:solidFill>
                  <a:srgbClr val="FF0000"/>
                </a:solidFill>
              </a:rPr>
              <a:t>більше однієї особи на 10 кв. метрів.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Проведення масових культурних (зокрема концертів), спортивних, соціальних, рекламних та інших заходів, в яких бере участь</a:t>
            </a:r>
            <a:r>
              <a:rPr lang="ru-RU" sz="1600" b="1" smtClean="0"/>
              <a:t> </a:t>
            </a:r>
            <a:r>
              <a:rPr lang="ru-RU" sz="1600" b="1" smtClean="0">
                <a:solidFill>
                  <a:srgbClr val="FF0000"/>
                </a:solidFill>
              </a:rPr>
              <a:t>понад 20 осіб та недотримана дистанція у 1,5 м</a:t>
            </a:r>
            <a:r>
              <a:rPr lang="ru-RU" sz="1600" b="1" smtClean="0"/>
              <a:t> </a:t>
            </a:r>
            <a:r>
              <a:rPr lang="ru-RU" sz="1600" b="1" smtClean="0">
                <a:solidFill>
                  <a:schemeClr val="tx1"/>
                </a:solidFill>
              </a:rPr>
              <a:t>між учасниками (виключення: офіційні та професійні спортивні заходи без глядачів, іспити для нотаріату та заходи, необхідні для забезпечення роботи органів влади).</a:t>
            </a:r>
          </a:p>
          <a:p>
            <a:pPr eaLnBrk="1" hangingPunct="1">
              <a:lnSpc>
                <a:spcPct val="9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Розміщення в закладах харчування </a:t>
            </a:r>
            <a:r>
              <a:rPr lang="ru-RU" sz="1600" b="1" smtClean="0">
                <a:solidFill>
                  <a:srgbClr val="FF0000"/>
                </a:solidFill>
              </a:rPr>
              <a:t>понад 4 повнолітні особи</a:t>
            </a:r>
            <a:r>
              <a:rPr lang="ru-RU" sz="1600" b="1" smtClean="0">
                <a:solidFill>
                  <a:schemeClr val="tx1"/>
                </a:solidFill>
              </a:rPr>
              <a:t> за одним столом та коли </a:t>
            </a:r>
            <a:r>
              <a:rPr lang="ru-RU" sz="1600" b="1" smtClean="0">
                <a:solidFill>
                  <a:srgbClr val="FF0000"/>
                </a:solidFill>
              </a:rPr>
              <a:t>відстань між столами менш ніж 2 метри.</a:t>
            </a:r>
          </a:p>
          <a:p>
            <a:pPr eaLnBrk="1" hangingPunct="1">
              <a:lnSpc>
                <a:spcPct val="90000"/>
              </a:lnSpc>
            </a:pPr>
            <a:endParaRPr lang="ru-RU" sz="1600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 idx="4294967295"/>
          </p:nvPr>
        </p:nvSpPr>
        <p:spPr>
          <a:xfrm>
            <a:off x="1625600" y="215900"/>
            <a:ext cx="10007600" cy="950913"/>
          </a:xfrm>
        </p:spPr>
        <p:txBody>
          <a:bodyPr/>
          <a:lstStyle/>
          <a:p>
            <a:pPr eaLnBrk="1" hangingPunct="1"/>
            <a:r>
              <a:rPr lang="ru-RU" sz="2800" b="1" smtClean="0"/>
              <a:t>Перелік каратинних обмежень, що діють з 25 січня 2021 року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4294967295"/>
          </p:nvPr>
        </p:nvSpPr>
        <p:spPr>
          <a:xfrm>
            <a:off x="1325563" y="1166813"/>
            <a:ext cx="10693400" cy="54467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FontTx/>
              <a:buNone/>
            </a:pPr>
            <a:r>
              <a:rPr lang="ru-RU" sz="2000" b="1" smtClean="0">
                <a:solidFill>
                  <a:schemeClr val="tx1"/>
                </a:solidFill>
              </a:rPr>
              <a:t>ЗАБОРОНЯЄТЬСЯ: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hlink"/>
                </a:solidFill>
              </a:rPr>
              <a:t>Робота закладів громадського харчування від 23:00 до 07:00</a:t>
            </a:r>
            <a:r>
              <a:rPr lang="ru-RU" sz="1600" b="1" smtClean="0">
                <a:solidFill>
                  <a:schemeClr val="tx1"/>
                </a:solidFill>
              </a:rPr>
              <a:t> (крім доставки та замовлень на винос). Проведення розрахункових операцій припиняється після 22:00.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Діяльність закладів з розміщення (крім готелів, реабілітаційних центрів для людей з інвалідністю, санаторно-курортних закладів).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rgbClr val="FF0000"/>
                </a:solidFill>
              </a:rPr>
              <a:t>Відвідування закладів освіти групами понад 20 осіб</a:t>
            </a:r>
            <a:r>
              <a:rPr lang="ru-RU" sz="1600" b="1" smtClean="0">
                <a:solidFill>
                  <a:schemeClr val="tx1"/>
                </a:solidFill>
              </a:rPr>
              <a:t>, крім закладів дошкільної, загальної середньої, позашкільної та спеціалізованої мистецької освіти.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Відвідування закладів освіти у разі, коли на самоізоляції перебуває понад 50% учнів та персоналу закладу освіти.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Проведення планових заходів з госпіталізації (крім паліативної допомоги, допомоги породіллям, новонародженим, допомоги при пологах, лікуванні онкохворих, високоспеціалізована (третинна) меддопомога та інша невідкладна меддопомога).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Робота кінотеатрів та закладів культури із </a:t>
            </a:r>
            <a:r>
              <a:rPr lang="ru-RU" sz="1600" b="1" smtClean="0">
                <a:solidFill>
                  <a:srgbClr val="FF0000"/>
                </a:solidFill>
              </a:rPr>
              <a:t>наповненістю понад 50% місць одного залу</a:t>
            </a:r>
            <a:r>
              <a:rPr lang="ru-RU" sz="1600" b="1" smtClean="0">
                <a:solidFill>
                  <a:schemeClr val="tx1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Проведення дискотек, робота нічних клубів та закладів громадського харчування з організацією дозвілля.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Робота спортивних залів та фітнес-центрів, якщо в них перебуває більше від однієї особи </a:t>
            </a:r>
            <a:r>
              <a:rPr lang="ru-RU" sz="1600" b="1" smtClean="0">
                <a:solidFill>
                  <a:srgbClr val="FF0000"/>
                </a:solidFill>
              </a:rPr>
              <a:t>на 20 квадратних метрів. 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chemeClr val="tx1"/>
                </a:solidFill>
              </a:rPr>
              <a:t>Перетин кордону іноземцям без наявного </a:t>
            </a:r>
            <a:r>
              <a:rPr lang="ru-RU" sz="1600" b="1" smtClean="0">
                <a:solidFill>
                  <a:srgbClr val="FF0000"/>
                </a:solidFill>
              </a:rPr>
              <a:t>поліса страхування</a:t>
            </a:r>
            <a:r>
              <a:rPr lang="ru-RU" sz="1600" b="1" smtClean="0">
                <a:solidFill>
                  <a:schemeClr val="tx1"/>
                </a:solidFill>
              </a:rPr>
              <a:t> (з окремими виключеннями).</a:t>
            </a:r>
          </a:p>
          <a:p>
            <a:pPr eaLnBrk="1" hangingPunct="1">
              <a:lnSpc>
                <a:spcPct val="80000"/>
              </a:lnSpc>
            </a:pPr>
            <a:r>
              <a:rPr lang="ru-RU" sz="1600" b="1" smtClean="0">
                <a:solidFill>
                  <a:srgbClr val="4326EE"/>
                </a:solidFill>
              </a:rPr>
              <a:t>Релігійні заходи:</a:t>
            </a:r>
            <a:r>
              <a:rPr lang="ru-RU" sz="1600" b="1" smtClean="0">
                <a:solidFill>
                  <a:schemeClr val="tx1"/>
                </a:solidFill>
              </a:rPr>
              <a:t> в приміщенні за умови присутності більше однієї особи на 5 кв. метрів; на відкритому повітрі за умови недотримання дистанції 1,5 метра між присутніми.</a:t>
            </a:r>
          </a:p>
          <a:p>
            <a:pPr eaLnBrk="1" hangingPunct="1">
              <a:lnSpc>
                <a:spcPct val="80000"/>
              </a:lnSpc>
            </a:pPr>
            <a:endParaRPr lang="ru-RU" sz="1600" b="1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765300" y="223838"/>
            <a:ext cx="7531100" cy="800100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Також </a:t>
            </a:r>
            <a:r>
              <a:rPr lang="ru-RU" sz="2000" b="1" smtClean="0">
                <a:solidFill>
                  <a:schemeClr val="tx1"/>
                </a:solidFill>
              </a:rPr>
              <a:t>рекомендовано</a:t>
            </a:r>
            <a:r>
              <a:rPr lang="ru-RU" sz="2000" smtClean="0">
                <a:solidFill>
                  <a:schemeClr val="tx1"/>
                </a:solidFill>
              </a:rPr>
              <a:t> </a:t>
            </a:r>
            <a:r>
              <a:rPr lang="ru-RU" sz="2000" b="1" smtClean="0">
                <a:solidFill>
                  <a:schemeClr val="tx1"/>
                </a:solidFill>
              </a:rPr>
              <a:t>суб’єктам господарювання</a:t>
            </a:r>
            <a:r>
              <a:rPr lang="ru-RU" sz="2000" smtClean="0">
                <a:solidFill>
                  <a:schemeClr val="tx1"/>
                </a:solidFill>
              </a:rPr>
              <a:t> </a:t>
            </a:r>
            <a:br>
              <a:rPr lang="ru-RU" sz="2000" smtClean="0">
                <a:solidFill>
                  <a:schemeClr val="tx1"/>
                </a:solidFill>
              </a:rPr>
            </a:br>
            <a:r>
              <a:rPr lang="ru-RU" sz="2000" b="1" smtClean="0">
                <a:solidFill>
                  <a:schemeClr val="tx1"/>
                </a:solidFill>
              </a:rPr>
              <a:t>на період дії карантину</a:t>
            </a:r>
          </a:p>
        </p:txBody>
      </p:sp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1155700" y="1071563"/>
            <a:ext cx="8140700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  <a:p>
            <a:pPr>
              <a:buFontTx/>
              <a:buChar char="•"/>
            </a:pPr>
            <a:r>
              <a:rPr lang="ru-RU"/>
              <a:t> </a:t>
            </a:r>
            <a:r>
              <a:rPr lang="ru-RU" b="1">
                <a:latin typeface="Century Gothic" pitchFamily="34" charset="0"/>
              </a:rPr>
              <a:t>внести (у разі потреби) зміни до режимів їх роботи з метою встановлення початку роботи о 9-й, 10-й годині чи більш пізній час</a:t>
            </a:r>
            <a:r>
              <a:rPr lang="ru-RU">
                <a:latin typeface="Century Gothic" pitchFamily="34" charset="0"/>
              </a:rPr>
              <a:t>. </a:t>
            </a:r>
          </a:p>
          <a:p>
            <a:pPr>
              <a:buFontTx/>
              <a:buChar char="•"/>
            </a:pPr>
            <a:endParaRPr lang="ru-RU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>
                <a:latin typeface="Century Gothic" pitchFamily="34" charset="0"/>
              </a:rPr>
              <a:t>для </a:t>
            </a:r>
            <a:r>
              <a:rPr lang="ru-RU" b="1">
                <a:solidFill>
                  <a:srgbClr val="4326EE"/>
                </a:solidFill>
                <a:latin typeface="Century Gothic" pitchFamily="34" charset="0"/>
              </a:rPr>
              <a:t>громадян похилого віку та осіб з інвалідністю</a:t>
            </a:r>
            <a:r>
              <a:rPr lang="ru-RU">
                <a:latin typeface="Century Gothic" pitchFamily="34" charset="0"/>
              </a:rPr>
              <a:t> встановити </a:t>
            </a:r>
            <a:r>
              <a:rPr lang="ru-RU" b="1">
                <a:latin typeface="Century Gothic" pitchFamily="34" charset="0"/>
              </a:rPr>
              <a:t>час пріоритетного обслуговування з 10-ї до 12-ї години або з більш пізнього часу протягом двох годин </a:t>
            </a:r>
            <a:r>
              <a:rPr lang="ru-RU">
                <a:latin typeface="Century Gothic" pitchFamily="34" charset="0"/>
              </a:rPr>
              <a:t>для суб’єктів господарювання, які провадять свою діяльність у таких видах економічної діяльності:</a:t>
            </a:r>
          </a:p>
          <a:p>
            <a:pPr>
              <a:buFontTx/>
              <a:buChar char="•"/>
            </a:pPr>
            <a:endParaRPr lang="ru-RU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 i="1">
                <a:latin typeface="Century Gothic" pitchFamily="34" charset="0"/>
              </a:rPr>
              <a:t> оптова та роздрібна торгівля;</a:t>
            </a:r>
            <a:endParaRPr lang="ru-RU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 i="1">
                <a:latin typeface="Century Gothic" pitchFamily="34" charset="0"/>
              </a:rPr>
              <a:t> ремонт автотранспортних засобів і мотоциклів;</a:t>
            </a:r>
            <a:endParaRPr lang="ru-RU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 i="1">
                <a:latin typeface="Century Gothic" pitchFamily="34" charset="0"/>
              </a:rPr>
              <a:t> поштова та кур’єрська діяльність;</a:t>
            </a:r>
            <a:endParaRPr lang="ru-RU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 i="1">
                <a:latin typeface="Century Gothic" pitchFamily="34" charset="0"/>
              </a:rPr>
              <a:t> тимчасове розміщення та організація харчування;</a:t>
            </a:r>
            <a:endParaRPr lang="ru-RU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 i="1">
                <a:latin typeface="Century Gothic" pitchFamily="34" charset="0"/>
              </a:rPr>
              <a:t> страхова діяльність;</a:t>
            </a:r>
            <a:endParaRPr lang="ru-RU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 i="1">
                <a:latin typeface="Century Gothic" pitchFamily="34" charset="0"/>
              </a:rPr>
              <a:t> надання соціальної допомоги;</a:t>
            </a:r>
            <a:endParaRPr lang="ru-RU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ru-RU" i="1">
                <a:latin typeface="Century Gothic" pitchFamily="34" charset="0"/>
              </a:rPr>
              <a:t> мистецтво, спорт, розваги та відпочинок</a:t>
            </a:r>
            <a:r>
              <a:rPr lang="ru-RU" i="1"/>
              <a:t>.</a:t>
            </a:r>
            <a:endParaRPr lang="ru-RU"/>
          </a:p>
          <a:p>
            <a:pPr algn="ctr" eaLnBrk="0" hangingPunct="0"/>
            <a:endParaRPr lang="ru-RU">
              <a:latin typeface="Century Gothic" pitchFamily="34" charset="0"/>
            </a:endParaRPr>
          </a:p>
        </p:txBody>
      </p:sp>
      <p:pic>
        <p:nvPicPr>
          <p:cNvPr id="23555" name="Picture 4" descr="5e73bfa357b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7000" y="2540000"/>
            <a:ext cx="2997200" cy="4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89788853_2790652284384778_21335885698039808_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17000" y="223838"/>
            <a:ext cx="2997200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96233047_1894855157305870_6228205829108006912_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3700" y="198438"/>
            <a:ext cx="3873500" cy="263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1604963" y="4930775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Verdana" pitchFamily="34" charset="0"/>
            </a:endParaRP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693738" y="3729038"/>
            <a:ext cx="49371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i="1">
                <a:solidFill>
                  <a:srgbClr val="3333CC"/>
                </a:solidFill>
                <a:latin typeface="Verdana" pitchFamily="34" charset="0"/>
              </a:rPr>
              <a:t>Дотримуватися правил безпеки і виконувати рекомендації, щоб запобігти поширенню COVID-19, </a:t>
            </a:r>
          </a:p>
          <a:p>
            <a:pPr algn="ctr"/>
            <a:r>
              <a:rPr lang="ru-RU" b="1" i="1">
                <a:solidFill>
                  <a:srgbClr val="3333CC"/>
                </a:solidFill>
                <a:latin typeface="Verdana" pitchFamily="34" charset="0"/>
              </a:rPr>
              <a:t>слід незалежно від того, </a:t>
            </a:r>
          </a:p>
          <a:p>
            <a:pPr algn="ctr"/>
            <a:r>
              <a:rPr lang="ru-RU" b="1" i="1">
                <a:solidFill>
                  <a:srgbClr val="3333CC"/>
                </a:solidFill>
                <a:latin typeface="Verdana" pitchFamily="34" charset="0"/>
              </a:rPr>
              <a:t>діє карантин чи ні!</a:t>
            </a:r>
            <a:r>
              <a:rPr lang="ru-RU" i="1">
                <a:solidFill>
                  <a:srgbClr val="FF0000"/>
                </a:solidFill>
                <a:latin typeface="Verdana" pitchFamily="34" charset="0"/>
              </a:rPr>
              <a:t> </a:t>
            </a:r>
            <a:endParaRPr lang="ru-RU" sz="1400" i="1">
              <a:latin typeface="Verdana" pitchFamily="34" charset="0"/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963613" y="1344613"/>
            <a:ext cx="6796087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Tx/>
              <a:buChar char="•"/>
            </a:pPr>
            <a:r>
              <a:rPr lang="uk-UA" sz="1600" b="1" i="1"/>
              <a:t> </a:t>
            </a:r>
            <a:r>
              <a:rPr lang="en-US" b="1" i="1">
                <a:latin typeface="Century Gothic" pitchFamily="34" charset="0"/>
              </a:rPr>
              <a:t>Вихід із посиленого карантину не означає, що вірус зник.</a:t>
            </a:r>
            <a:endParaRPr lang="uk-UA" b="1" i="1">
              <a:latin typeface="Century Gothic" pitchFamily="34" charset="0"/>
            </a:endParaRPr>
          </a:p>
          <a:p>
            <a:pPr>
              <a:buFontTx/>
              <a:buChar char="•"/>
            </a:pPr>
            <a:r>
              <a:rPr lang="uk-UA" b="1" i="1">
                <a:latin typeface="Century Gothic" pitchFamily="34" charset="0"/>
              </a:rPr>
              <a:t> </a:t>
            </a:r>
            <a:r>
              <a:rPr lang="en-US" b="1" i="1">
                <a:latin typeface="Century Gothic" pitchFamily="34" charset="0"/>
              </a:rPr>
              <a:t>Ми маємо залишатися пильними та ретельно дотримуватися всіх правил </a:t>
            </a:r>
            <a:r>
              <a:rPr lang="ru-RU" b="1" i="1">
                <a:latin typeface="Century Gothic" pitchFamily="34" charset="0"/>
              </a:rPr>
              <a:t>безпеки і протиепідемічних правил </a:t>
            </a:r>
          </a:p>
          <a:p>
            <a:pPr>
              <a:buFontTx/>
              <a:buChar char="•"/>
            </a:pPr>
            <a:r>
              <a:rPr lang="ru-RU" b="1" i="1">
                <a:latin typeface="Century Gothic" pitchFamily="34" charset="0"/>
              </a:rPr>
              <a:t> </a:t>
            </a:r>
            <a:r>
              <a:rPr lang="en-US" b="1" i="1">
                <a:latin typeface="Century Gothic" pitchFamily="34" charset="0"/>
              </a:rPr>
              <a:t>Маски, дистанція, дезінфекція – це основа</a:t>
            </a:r>
            <a:endParaRPr lang="ru-RU" b="1" i="1">
              <a:latin typeface="Century Gothic" pitchFamily="34" charset="0"/>
            </a:endParaRPr>
          </a:p>
          <a:p>
            <a:pPr lvl="1"/>
            <a:endParaRPr lang="ru-RU" b="1" i="1">
              <a:latin typeface="Century Gothic" pitchFamily="34" charset="0"/>
            </a:endParaRPr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1849438" y="476250"/>
            <a:ext cx="49958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Проте слід пам'ятати!</a:t>
            </a:r>
          </a:p>
        </p:txBody>
      </p:sp>
      <p:pic>
        <p:nvPicPr>
          <p:cNvPr id="24582" name="Picture 12" descr="Інформація про захворюваність на коронавірусну інфекцію в місті Мелітополі  станом на 22.09.2020 | Відділ охорони здоров'я Мелітопольської міської рад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8600" y="3430588"/>
            <a:ext cx="6578600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 idx="4294967295"/>
          </p:nvPr>
        </p:nvSpPr>
        <p:spPr>
          <a:xfrm>
            <a:off x="1704975" y="228600"/>
            <a:ext cx="6626225" cy="508000"/>
          </a:xfrm>
        </p:spPr>
        <p:txBody>
          <a:bodyPr/>
          <a:lstStyle/>
          <a:p>
            <a:pPr algn="ctr"/>
            <a:r>
              <a:rPr lang="uk-UA" sz="2000" b="1" smtClean="0">
                <a:hlinkClick r:id="rId2"/>
              </a:rPr>
              <a:t>Про кризу COVID-19 і колективну відповідь нації</a:t>
            </a:r>
            <a:endParaRPr lang="uk-UA" sz="2000" b="1" smtClean="0"/>
          </a:p>
        </p:txBody>
      </p:sp>
      <p:sp>
        <p:nvSpPr>
          <p:cNvPr id="25602" name="Rectangle 3"/>
          <p:cNvSpPr>
            <a:spLocks noGrp="1"/>
          </p:cNvSpPr>
          <p:nvPr>
            <p:ph type="body" idx="4294967295"/>
          </p:nvPr>
        </p:nvSpPr>
        <p:spPr>
          <a:xfrm>
            <a:off x="1244600" y="1130300"/>
            <a:ext cx="7086600" cy="1425575"/>
          </a:xfrm>
        </p:spPr>
        <p:txBody>
          <a:bodyPr/>
          <a:lstStyle/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uk-UA" sz="1600" b="1" smtClean="0">
                <a:solidFill>
                  <a:srgbClr val="4326EE"/>
                </a:solidFill>
              </a:rPr>
              <a:t>МОП</a:t>
            </a:r>
            <a:r>
              <a:rPr lang="uk-UA" sz="1600" b="1" smtClean="0"/>
              <a:t>  у своїй </a:t>
            </a:r>
            <a:r>
              <a:rPr lang="uk-UA" sz="1600" b="1" smtClean="0">
                <a:hlinkClick r:id="rId2"/>
              </a:rPr>
              <a:t>Заяві «Про кризу COVID-19 і колективну відповідь нації</a:t>
            </a:r>
            <a:r>
              <a:rPr lang="uk-UA" sz="1600" b="1" smtClean="0"/>
              <a:t>» </a:t>
            </a:r>
            <a:r>
              <a:rPr lang="uk-UA" sz="1600" b="1" smtClean="0">
                <a:solidFill>
                  <a:srgbClr val="4326EE"/>
                </a:solidFill>
              </a:rPr>
              <a:t>зазначила </a:t>
            </a:r>
            <a:r>
              <a:rPr lang="uk-UA" sz="1600" b="1" smtClean="0"/>
              <a:t>:</a:t>
            </a:r>
            <a:endParaRPr lang="uk-UA" sz="1600" b="1" smtClean="0">
              <a:solidFill>
                <a:srgbClr val="4326EE"/>
              </a:solidFill>
            </a:endParaRPr>
          </a:p>
          <a:p>
            <a:pPr>
              <a:lnSpc>
                <a:spcPct val="80000"/>
              </a:lnSpc>
            </a:pPr>
            <a:r>
              <a:rPr lang="uk-UA" sz="1600" b="1" smtClean="0"/>
              <a:t> «</a:t>
            </a:r>
            <a:r>
              <a:rPr lang="uk-UA" sz="1600" b="1" smtClean="0">
                <a:solidFill>
                  <a:srgbClr val="4326EE"/>
                </a:solidFill>
              </a:rPr>
              <a:t>Це криза здоров’я, економічної та соціальної сфери, яка вимагає багаторівневої протидії від усіх верств нашого суспільства. </a:t>
            </a:r>
          </a:p>
          <a:p>
            <a:pPr>
              <a:lnSpc>
                <a:spcPct val="80000"/>
              </a:lnSpc>
            </a:pPr>
            <a:r>
              <a:rPr lang="uk-UA" sz="1600" b="1" smtClean="0">
                <a:solidFill>
                  <a:srgbClr val="4326EE"/>
                </a:solidFill>
              </a:rPr>
              <a:t>Наслідки цієї пандемії будуть затяжними. </a:t>
            </a:r>
          </a:p>
          <a:p>
            <a:pPr>
              <a:lnSpc>
                <a:spcPct val="80000"/>
              </a:lnSpc>
            </a:pPr>
            <a:r>
              <a:rPr lang="uk-UA" sz="1600" b="1" smtClean="0">
                <a:solidFill>
                  <a:srgbClr val="4326EE"/>
                </a:solidFill>
              </a:rPr>
              <a:t>Зараз час колективних та невідкладних дій».</a:t>
            </a:r>
            <a:r>
              <a:rPr lang="uk-UA" sz="1600" b="1" smtClean="0"/>
              <a:t> 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uk-UA" sz="1400" b="1" smtClean="0"/>
              <a:t>Детальніше з Завою МОП можна ознайомитися на веб-сторінці ФПУ за посиланням: </a:t>
            </a:r>
            <a:r>
              <a:rPr lang="uk-UA" sz="1400" b="1" smtClean="0">
                <a:hlinkClick r:id="rId3"/>
              </a:rPr>
              <a:t>https://fpsu.org.ua/images/images/2020/May/260520/Заява</a:t>
            </a:r>
            <a:endParaRPr lang="uk-UA" sz="1400" b="1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uk-UA" sz="1400" b="1" smtClean="0"/>
              <a:t> </a:t>
            </a:r>
            <a:r>
              <a:rPr lang="uk-UA" sz="1200" b="1" smtClean="0"/>
              <a:t>або </a:t>
            </a:r>
            <a:r>
              <a:rPr lang="uk-UA" sz="1200" b="1" smtClean="0">
                <a:hlinkClick r:id="rId4"/>
              </a:rPr>
              <a:t>https://www.ilo.org/actemp/publications/WCMS_745254/lang--en/index.htm</a:t>
            </a:r>
            <a:endParaRPr lang="uk-UA" sz="1200" b="1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uk-UA" sz="1200" b="1" smtClean="0"/>
          </a:p>
        </p:txBody>
      </p:sp>
      <p:pic>
        <p:nvPicPr>
          <p:cNvPr id="25603" name="Picture 12" descr="wcms_74525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96300" y="0"/>
            <a:ext cx="369570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19"/>
          <p:cNvSpPr>
            <a:spLocks noChangeArrowheads="1"/>
          </p:cNvSpPr>
          <p:nvPr/>
        </p:nvSpPr>
        <p:spPr bwMode="auto">
          <a:xfrm>
            <a:off x="977900" y="3773488"/>
            <a:ext cx="69977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FontTx/>
              <a:buChar char="•"/>
            </a:pPr>
            <a:r>
              <a:rPr lang="uk-UA" sz="1200" b="1">
                <a:solidFill>
                  <a:srgbClr val="404040"/>
                </a:solidFill>
                <a:latin typeface="Century Gothic" pitchFamily="34" charset="0"/>
              </a:rPr>
              <a:t> </a:t>
            </a:r>
            <a:r>
              <a:rPr lang="uk-UA" sz="1400" b="1">
                <a:solidFill>
                  <a:srgbClr val="404040"/>
                </a:solidFill>
                <a:latin typeface="Century Gothic" pitchFamily="34" charset="0"/>
              </a:rPr>
              <a:t>Загальнонаціональний карантин та пов'язані з ним обмежувальні заходи стали справжнім викликом як для роботодавців, так і для працівників та їх представників – профспілок та їх об’єднань.  </a:t>
            </a:r>
          </a:p>
          <a:p>
            <a:pPr defTabSz="914400">
              <a:buFontTx/>
              <a:buChar char="•"/>
            </a:pPr>
            <a:endParaRPr lang="uk-UA" sz="1400" b="1">
              <a:solidFill>
                <a:srgbClr val="404040"/>
              </a:solidFill>
              <a:latin typeface="Century Gothic" pitchFamily="34" charset="0"/>
            </a:endParaRPr>
          </a:p>
          <a:p>
            <a:pPr defTabSz="914400">
              <a:buFontTx/>
              <a:buChar char="•"/>
            </a:pPr>
            <a:r>
              <a:rPr lang="uk-UA" sz="1400" b="1">
                <a:solidFill>
                  <a:srgbClr val="404040"/>
                </a:solidFill>
                <a:latin typeface="Century Gothic" pitchFamily="34" charset="0"/>
              </a:rPr>
              <a:t> У цей складний час </a:t>
            </a:r>
            <a:r>
              <a:rPr lang="uk-UA" sz="1400" b="1">
                <a:solidFill>
                  <a:srgbClr val="FF0000"/>
                </a:solidFill>
                <a:latin typeface="Century Gothic" pitchFamily="34" charset="0"/>
              </a:rPr>
              <a:t>Профспілки не тільки можуть допомогти зупинити поширення вірусу, а і захистити свої права та інших працівників на безпечні і здорові умови праці. </a:t>
            </a:r>
          </a:p>
          <a:p>
            <a:pPr defTabSz="914400"/>
            <a:endParaRPr lang="uk-UA" sz="1400" b="1">
              <a:solidFill>
                <a:srgbClr val="FF0000"/>
              </a:solidFill>
              <a:latin typeface="Century Gothic" pitchFamily="34" charset="0"/>
            </a:endParaRPr>
          </a:p>
          <a:p>
            <a:pPr defTabSz="914400">
              <a:buFontTx/>
              <a:buChar char="•"/>
            </a:pPr>
            <a:r>
              <a:rPr lang="uk-UA" sz="1400" b="1">
                <a:solidFill>
                  <a:srgbClr val="404040"/>
                </a:solidFill>
                <a:latin typeface="Century Gothic" pitchFamily="34" charset="0"/>
              </a:rPr>
              <a:t> </a:t>
            </a:r>
            <a:r>
              <a:rPr lang="uk-UA" sz="1400" b="1">
                <a:latin typeface="Century Gothic" pitchFamily="34" charset="0"/>
              </a:rPr>
              <a:t>Для цього необхідно знання законодавства та володіння відповідним інструментарієм та навичками.</a:t>
            </a:r>
          </a:p>
        </p:txBody>
      </p:sp>
      <p:pic>
        <p:nvPicPr>
          <p:cNvPr id="25605" name="Picture 4" descr="89863519_1791603910964329_5633307598246641664_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66100" y="3136900"/>
            <a:ext cx="3860800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Легкий дым</Template>
  <TotalTime>997</TotalTime>
  <Words>5796</Words>
  <Application>Microsoft Macintosh PowerPoint</Application>
  <PresentationFormat>Произвольный</PresentationFormat>
  <Paragraphs>467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Шаблон оформления</vt:lpstr>
      </vt:variant>
      <vt:variant>
        <vt:i4>16</vt:i4>
      </vt:variant>
      <vt:variant>
        <vt:lpstr>Заголовки слайдов</vt:lpstr>
      </vt:variant>
      <vt:variant>
        <vt:i4>44</vt:i4>
      </vt:variant>
    </vt:vector>
  </HeadingPairs>
  <TitlesOfParts>
    <vt:vector size="68" baseType="lpstr">
      <vt:lpstr>Arial</vt:lpstr>
      <vt:lpstr>Century Gothic</vt:lpstr>
      <vt:lpstr>Wingdings 3</vt:lpstr>
      <vt:lpstr>Calibri</vt:lpstr>
      <vt:lpstr>Verdana</vt:lpstr>
      <vt:lpstr>Arial Unicode MS</vt:lpstr>
      <vt:lpstr>Times New Roman</vt:lpstr>
      <vt:lpstr>Symbol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Вебінар  Пандемія коронавірусу: правові механізми задля захисту трудових та соціальних прав працівників</vt:lpstr>
      <vt:lpstr>Охорона праці: Рекомендації ФПУ з питань захисту життя і здоров’я працівників під час пандемії </vt:lpstr>
      <vt:lpstr>Оперативна інформація про поширення коронавірусної інфекції 2019-nCoV на 27 січня 2021</vt:lpstr>
      <vt:lpstr>25 січня 2021 року в 00:00 год. в Україні закінчилася дія локдауну,  який тривав з 00:00 8 січня 2021року  </vt:lpstr>
      <vt:lpstr>Перелік каратинних обмежень, що діють з 25 січня 2021 року</vt:lpstr>
      <vt:lpstr>Перелік каратинних обмежень, що діють з 25 січня 2021 року</vt:lpstr>
      <vt:lpstr>Також рекомендовано суб’єктам господарювання  на період дії карантину</vt:lpstr>
      <vt:lpstr>Слайд 8</vt:lpstr>
      <vt:lpstr>Про кризу COVID-19 і колективну відповідь нації</vt:lpstr>
      <vt:lpstr>Зобов’язання роботодавця щодо створення безпечних і здорових умов праці, запровадження запобіжних заходів розповсюдження COVID-19 на робочих місцях </vt:lpstr>
      <vt:lpstr>Закон України «Про внесення змін до деяких законодавчих актів України, спрямованих на запобігання виникненню і поширенню коронавірусної хвороби (COVID-19)» № 530-IX від 17.03.2020</vt:lpstr>
      <vt:lpstr>Обов’язків для керівників підприємств (суб’єктів господарювання) щодо проведення профілактичних та протиепідемічних заходів</vt:lpstr>
      <vt:lpstr>Розглянемо вимоги щодо протиепідемічних заходів до роботодавців (суб’єктів господарювання) , встановлені по місту Києву  рішенням Постійної комісії з питань ТЕБ і НС Київської місцевої державної адміністрації</vt:lpstr>
      <vt:lpstr>Як запобігти поширенню COVID-19 на робочих місцях </vt:lpstr>
      <vt:lpstr>За час карантину фахівці ФПУ розробили: </vt:lpstr>
      <vt:lpstr>Зміст Рекомендацій від ФПУ щодо запобіжних заходів розповсюдження COVID-19 на робочих місцях та  основні дії профспілок</vt:lpstr>
      <vt:lpstr>Зміст Рекомендації ФПУ:  Основні дії профспілок стосовно захисту безпеки і здоров’я працівників під час карантину</vt:lpstr>
      <vt:lpstr>Дії профспілок:  Вимагай від роботодавця! </vt:lpstr>
      <vt:lpstr>Слід Пам’ятати!</vt:lpstr>
      <vt:lpstr>Забезпечення ЗІЗ</vt:lpstr>
      <vt:lpstr>Зверніть увагу!</vt:lpstr>
      <vt:lpstr>Права профспілок</vt:lpstr>
      <vt:lpstr>Знай! Законодавством передбачена відповідальність </vt:lpstr>
      <vt:lpstr>Кримінальна відповідальність  ст. 325 Кримінального кодексу України  </vt:lpstr>
      <vt:lpstr>Для практичного застосування:  Чек-лист (анкета) профспілкого контролю за належним захистом життя і здоров’я працівників,  запобіганням виникнення і поширення захворювання на Covid-19</vt:lpstr>
      <vt:lpstr>Безпечна доставка працівників до підприємства</vt:lpstr>
      <vt:lpstr>2. Перед початком роботи  </vt:lpstr>
      <vt:lpstr>3. Загальні організаційні та інформаційні заходи </vt:lpstr>
      <vt:lpstr>Інфіковання медичних працівників 20%</vt:lpstr>
      <vt:lpstr>Слайд 30</vt:lpstr>
      <vt:lpstr>Розробка та затвердження плану дій медичного закладу</vt:lpstr>
      <vt:lpstr>Вимоги до засобів індивідуального захисту медика  під час COVID-19</vt:lpstr>
      <vt:lpstr>Які дезінфекційні розчини ефективні проти вірусу SARS-CoV-2? Правила дезінфекції під час COVID-19</vt:lpstr>
      <vt:lpstr>Виплата допомоги з тимчасової непрацездатності  </vt:lpstr>
      <vt:lpstr>Слайд 35</vt:lpstr>
      <vt:lpstr>У разі підтвердженого діагнозу COVID-19 або потреби в оплачуваній за кошти Фонду соціального страхування України самоізоляції під меднаглядом, відповідні лікарняні листки не потребують погодження із заввідділення або ЛКК для їх продовження на термін понад 10 днів. </vt:lpstr>
      <vt:lpstr>У разі ускладнень від COVID-19 працюючі можуть пройти реабілітацію за кошти Фонду</vt:lpstr>
      <vt:lpstr>На яку допомогу від Фонду можна розраховувати застрахованним</vt:lpstr>
      <vt:lpstr>Страхові виплати медичним працівникам  у разі захворювання медпрацівників або їх смерті у зв'язку з інфікуванням гострою респіраторною хворобою COVID-19. </vt:lpstr>
      <vt:lpstr>Гостра респіраторна хвороба COVID-19, спричинена коронавірусом SARS-CoV-2» (код U 07.1) віднесена до професійних захворювань</vt:lpstr>
      <vt:lpstr>У разі встановлення медичному працівникові групи інвалідності та ступеня втрати працездатності протягом одного календарного року, внаслідок захворювання на гостру респіраторну хворобу COVID-19 </vt:lpstr>
      <vt:lpstr>Підтвердження права на страхові виплати  для медичних працівники які інфікувалися гострою респіраторною хворобою COVID-19 </vt:lpstr>
      <vt:lpstr>Порядок розслідування гострих професійних захворювань (випадків  інфікування коронавірусом SARS-CoV-2 (COVID -19)) окремих категорій працівників під час виконання професійних обов’язків  </vt:lpstr>
      <vt:lpstr>Дякую за увагу! Бережіть себе та своїх близьких!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Семінар  Пандемія коронавірусу: правові механізми задля захисту трудових та соціальних прав працівників</dc:title>
  <dc:creator>Ilona Yeleneva</dc:creator>
  <cp:lastModifiedBy>User</cp:lastModifiedBy>
  <cp:revision>13</cp:revision>
  <dcterms:created xsi:type="dcterms:W3CDTF">2021-01-20T13:30:20Z</dcterms:created>
  <dcterms:modified xsi:type="dcterms:W3CDTF">2021-02-10T13:18:20Z</dcterms:modified>
</cp:coreProperties>
</file>