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67" r:id="rId2"/>
    <p:sldId id="257" r:id="rId3"/>
    <p:sldId id="256" r:id="rId4"/>
    <p:sldId id="258" r:id="rId5"/>
    <p:sldId id="260" r:id="rId6"/>
    <p:sldId id="261" r:id="rId7"/>
    <p:sldId id="262" r:id="rId8"/>
    <p:sldId id="263" r:id="rId9"/>
    <p:sldId id="264" r:id="rId10"/>
    <p:sldId id="265" r:id="rId11"/>
    <p:sldId id="270" r:id="rId12"/>
    <p:sldId id="271" r:id="rId13"/>
    <p:sldId id="273" r:id="rId14"/>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366"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8284B991-5CA9-4C5D-A0F3-06C274C98A1F}" type="datetimeFigureOut">
              <a:rPr lang="ru-RU"/>
              <a:pPr>
                <a:defRPr/>
              </a:pPr>
              <a:t>12.09.2014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B354A36-A426-44CF-A8F9-19CDEA9B9536}"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70E3CCC4-BA56-4FEE-BC33-7BCC8526D46C}" type="datetimeFigureOut">
              <a:rPr lang="ru-RU"/>
              <a:pPr>
                <a:defRPr/>
              </a:pPr>
              <a:t>12.09.2014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8D980EC-2E41-4C59-B3E2-B2C219A681B7}"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571B0934-33BB-4289-8DF9-6DE49475EC0F}" type="datetimeFigureOut">
              <a:rPr lang="ru-RU"/>
              <a:pPr>
                <a:defRPr/>
              </a:pPr>
              <a:t>12.09.2014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04D4DDF-C87F-4FEB-9269-B594EC4217C4}"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D01CC2B7-DAAC-4721-B590-BA5394DF6AF4}" type="datetimeFigureOut">
              <a:rPr lang="ru-RU"/>
              <a:pPr>
                <a:defRPr/>
              </a:pPr>
              <a:t>12.09.2014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E8DC5B7-031D-4984-8333-56624C14B818}"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AA1C1985-B3F8-4A70-A7D1-46A76D414899}" type="datetimeFigureOut">
              <a:rPr lang="ru-RU"/>
              <a:pPr>
                <a:defRPr/>
              </a:pPr>
              <a:t>12.09.2014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2DBD9E5-05BA-4BD0-AD84-0013763A7154}"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1F7DEBCD-3D2C-4B2D-B2A1-CC10E67C4FD4}" type="datetimeFigureOut">
              <a:rPr lang="ru-RU"/>
              <a:pPr>
                <a:defRPr/>
              </a:pPr>
              <a:t>12.09.2014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8960F4FE-A3D4-4896-B510-0408F9A6DE2B}"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2E177B82-8ED2-49A2-A4A0-F2F5C7E979A6}" type="datetimeFigureOut">
              <a:rPr lang="ru-RU"/>
              <a:pPr>
                <a:defRPr/>
              </a:pPr>
              <a:t>12.09.2014</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AE165ACF-3D81-446B-91FF-A5760F19C048}"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17457AED-11EF-41CD-B01F-70BCE72F2BFC}" type="datetimeFigureOut">
              <a:rPr lang="ru-RU"/>
              <a:pPr>
                <a:defRPr/>
              </a:pPr>
              <a:t>12.09.2014</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84CAE4E6-B973-4FAC-8ED8-B9043EFE12C1}"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20BBF698-C1C0-4D49-A6B4-89EB028EC9B6}" type="datetimeFigureOut">
              <a:rPr lang="ru-RU"/>
              <a:pPr>
                <a:defRPr/>
              </a:pPr>
              <a:t>12.09.2014</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4BD8900D-9269-4EE0-AC6A-94189A1A5BE1}"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F31627DB-BF4E-4BD9-810C-971BEC52AF40}" type="datetimeFigureOut">
              <a:rPr lang="ru-RU"/>
              <a:pPr>
                <a:defRPr/>
              </a:pPr>
              <a:t>12.09.2014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154CB6FB-02A9-453C-81F6-5B6B20C2E6A2}"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E5AFC9C4-21F8-4C67-B3D3-3AB82436849D}" type="datetimeFigureOut">
              <a:rPr lang="ru-RU"/>
              <a:pPr>
                <a:defRPr/>
              </a:pPr>
              <a:t>12.09.2014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4885277D-E6AD-4829-A987-ACAF28D21F62}"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F01544B5-AFC5-40F1-95FF-666E208E7877}" type="datetimeFigureOut">
              <a:rPr lang="ru-RU"/>
              <a:pPr>
                <a:defRPr/>
              </a:pPr>
              <a:t>12.09.2014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95D58FE-E8DF-4A68-BDD2-DA369395E8C3}"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Рисунок 7"/>
          <p:cNvPicPr>
            <a:picLocks noChangeAspect="1"/>
          </p:cNvPicPr>
          <p:nvPr/>
        </p:nvPicPr>
        <p:blipFill>
          <a:blip r:embed="rId2"/>
          <a:srcRect/>
          <a:stretch>
            <a:fillRect/>
          </a:stretch>
        </p:blipFill>
        <p:spPr bwMode="auto">
          <a:xfrm>
            <a:off x="179388" y="188913"/>
            <a:ext cx="8856662" cy="6553200"/>
          </a:xfrm>
          <a:prstGeom prst="rect">
            <a:avLst/>
          </a:prstGeom>
          <a:noFill/>
          <a:ln w="9525">
            <a:noFill/>
            <a:miter lim="800000"/>
            <a:headEnd/>
            <a:tailEnd/>
          </a:ln>
        </p:spPr>
      </p:pic>
      <p:sp>
        <p:nvSpPr>
          <p:cNvPr id="13314" name="Заголовок 1"/>
          <p:cNvSpPr>
            <a:spLocks noGrp="1"/>
          </p:cNvSpPr>
          <p:nvPr>
            <p:ph type="ctrTitle"/>
          </p:nvPr>
        </p:nvSpPr>
        <p:spPr>
          <a:xfrm>
            <a:off x="685800" y="333375"/>
            <a:ext cx="7772400" cy="2087563"/>
          </a:xfrm>
        </p:spPr>
        <p:txBody>
          <a:bodyPr/>
          <a:lstStyle/>
          <a:p>
            <a:pPr eaLnBrk="1" hangingPunct="1"/>
            <a:r>
              <a:rPr lang="ru-RU" sz="3600" i="1" smtClean="0">
                <a:solidFill>
                  <a:srgbClr val="B7DEE8"/>
                </a:solidFill>
                <a:ea typeface="Aharoni"/>
                <a:cs typeface="Aharoni"/>
              </a:rPr>
              <a:t>Федерація профспілок України</a:t>
            </a:r>
            <a:br>
              <a:rPr lang="ru-RU" sz="3600" i="1" smtClean="0">
                <a:solidFill>
                  <a:srgbClr val="B7DEE8"/>
                </a:solidFill>
                <a:ea typeface="Aharoni"/>
                <a:cs typeface="Aharoni"/>
              </a:rPr>
            </a:br>
            <a:r>
              <a:rPr lang="ru-RU" i="1" smtClean="0">
                <a:solidFill>
                  <a:srgbClr val="B7DEE8"/>
                </a:solidFill>
                <a:ea typeface="Aharoni"/>
                <a:cs typeface="Aharoni"/>
              </a:rPr>
              <a:t>Презента</a:t>
            </a:r>
            <a:r>
              <a:rPr lang="uk-UA" i="1" smtClean="0">
                <a:solidFill>
                  <a:srgbClr val="B7DEE8"/>
                </a:solidFill>
                <a:ea typeface="Aharoni"/>
                <a:cs typeface="Aharoni"/>
              </a:rPr>
              <a:t>ція</a:t>
            </a:r>
            <a:r>
              <a:rPr lang="uk-UA" sz="3600" i="1" smtClean="0">
                <a:ea typeface="Aharoni"/>
                <a:cs typeface="Aharoni"/>
              </a:rPr>
              <a:t/>
            </a:r>
            <a:br>
              <a:rPr lang="uk-UA" sz="3600" i="1" smtClean="0">
                <a:ea typeface="Aharoni"/>
                <a:cs typeface="Aharoni"/>
              </a:rPr>
            </a:br>
            <a:endParaRPr lang="ru-RU" sz="3600" i="1" smtClean="0"/>
          </a:p>
        </p:txBody>
      </p:sp>
      <p:sp>
        <p:nvSpPr>
          <p:cNvPr id="7" name="Подзаголовок 6"/>
          <p:cNvSpPr>
            <a:spLocks noGrp="1"/>
          </p:cNvSpPr>
          <p:nvPr>
            <p:ph type="subTitle" idx="1"/>
          </p:nvPr>
        </p:nvSpPr>
        <p:spPr>
          <a:xfrm>
            <a:off x="468313" y="1989138"/>
            <a:ext cx="8207375" cy="4608512"/>
          </a:xfrm>
        </p:spPr>
        <p:txBody>
          <a:bodyPr rtlCol="0">
            <a:normAutofit fontScale="92500" lnSpcReduction="20000"/>
          </a:bodyPr>
          <a:lstStyle/>
          <a:p>
            <a:pPr eaLnBrk="1" fontAlgn="auto" hangingPunct="1">
              <a:spcAft>
                <a:spcPts val="0"/>
              </a:spcAft>
              <a:buFont typeface="Arial" pitchFamily="34" charset="0"/>
              <a:buNone/>
              <a:defRPr/>
            </a:pPr>
            <a:r>
              <a:rPr lang="uk-UA" sz="4300" b="1" dirty="0">
                <a:solidFill>
                  <a:schemeClr val="bg1"/>
                </a:solidFill>
                <a:effectLst>
                  <a:outerShdw dist="38100" dir="2400000" sx="101000" sy="101000" algn="tl">
                    <a:srgbClr val="000000">
                      <a:alpha val="55000"/>
                    </a:srgbClr>
                  </a:outerShdw>
                </a:effectLst>
                <a:latin typeface="Times New Roman" pitchFamily="18" charset="0"/>
                <a:cs typeface="Times New Roman" pitchFamily="18" charset="0"/>
              </a:rPr>
              <a:t>Порядок створення спільного представницького органу профспілок, його повноваження і взаємодія </a:t>
            </a:r>
            <a:r>
              <a:rPr lang="uk-UA" sz="4300" b="1" dirty="0" smtClean="0">
                <a:solidFill>
                  <a:schemeClr val="bg1"/>
                </a:solidFill>
                <a:effectLst>
                  <a:outerShdw dist="38100" dir="2400000" sx="101000" sy="101000" algn="tl">
                    <a:srgbClr val="000000">
                      <a:alpha val="55000"/>
                    </a:srgbClr>
                  </a:outerShdw>
                </a:effectLst>
                <a:latin typeface="Times New Roman" pitchFamily="18" charset="0"/>
                <a:cs typeface="Times New Roman" pitchFamily="18" charset="0"/>
              </a:rPr>
              <a:t>з</a:t>
            </a:r>
          </a:p>
          <a:p>
            <a:pPr eaLnBrk="1" fontAlgn="auto" hangingPunct="1">
              <a:spcAft>
                <a:spcPts val="0"/>
              </a:spcAft>
              <a:buFont typeface="Arial" pitchFamily="34" charset="0"/>
              <a:buNone/>
              <a:defRPr/>
            </a:pPr>
            <a:r>
              <a:rPr lang="uk-UA" sz="4300" b="1" dirty="0" smtClean="0">
                <a:solidFill>
                  <a:schemeClr val="bg1"/>
                </a:solidFill>
                <a:effectLst>
                  <a:outerShdw dist="38100" dir="2400000" sx="101000" sy="101000" algn="tl">
                    <a:srgbClr val="000000">
                      <a:alpha val="55000"/>
                    </a:srgbClr>
                  </a:outerShdw>
                </a:effectLst>
                <a:latin typeface="Times New Roman" pitchFamily="18" charset="0"/>
                <a:cs typeface="Times New Roman" pitchFamily="18" charset="0"/>
              </a:rPr>
              <a:t>органами </a:t>
            </a:r>
            <a:endParaRPr lang="uk-UA" sz="4300" b="1" dirty="0">
              <a:solidFill>
                <a:schemeClr val="bg1"/>
              </a:solidFill>
              <a:effectLst>
                <a:outerShdw dist="38100" dir="2400000" sx="101000" sy="101000" algn="tl">
                  <a:srgbClr val="000000">
                    <a:alpha val="55000"/>
                  </a:srgbClr>
                </a:outerShdw>
              </a:effectLst>
              <a:latin typeface="Times New Roman" pitchFamily="18" charset="0"/>
              <a:cs typeface="Times New Roman" pitchFamily="18" charset="0"/>
            </a:endParaRPr>
          </a:p>
          <a:p>
            <a:pPr eaLnBrk="1" fontAlgn="auto" hangingPunct="1">
              <a:spcAft>
                <a:spcPts val="0"/>
              </a:spcAft>
              <a:buFont typeface="Arial" pitchFamily="34" charset="0"/>
              <a:buNone/>
              <a:defRPr/>
            </a:pPr>
            <a:r>
              <a:rPr lang="uk-UA" sz="4300" b="1" dirty="0">
                <a:solidFill>
                  <a:schemeClr val="bg1"/>
                </a:solidFill>
                <a:effectLst>
                  <a:outerShdw dist="38100" dir="2400000" sx="101000" sy="101000" algn="tl">
                    <a:srgbClr val="000000">
                      <a:alpha val="55000"/>
                    </a:srgbClr>
                  </a:outerShdw>
                </a:effectLst>
                <a:latin typeface="Times New Roman" pitchFamily="18" charset="0"/>
                <a:cs typeface="Times New Roman" pitchFamily="18" charset="0"/>
              </a:rPr>
              <a:t>виконавчої </a:t>
            </a:r>
            <a:r>
              <a:rPr lang="uk-UA" sz="4300" b="1" dirty="0" smtClean="0">
                <a:solidFill>
                  <a:schemeClr val="bg1"/>
                </a:solidFill>
                <a:effectLst>
                  <a:outerShdw dist="38100" dir="2400000" sx="101000" sy="101000" algn="tl">
                    <a:srgbClr val="000000">
                      <a:alpha val="55000"/>
                    </a:srgbClr>
                  </a:outerShdw>
                </a:effectLst>
                <a:latin typeface="Times New Roman" pitchFamily="18" charset="0"/>
                <a:cs typeface="Times New Roman" pitchFamily="18" charset="0"/>
              </a:rPr>
              <a:t>влади</a:t>
            </a:r>
          </a:p>
          <a:p>
            <a:pPr eaLnBrk="1" fontAlgn="auto" hangingPunct="1">
              <a:spcAft>
                <a:spcPts val="0"/>
              </a:spcAft>
              <a:buFont typeface="Arial" pitchFamily="34" charset="0"/>
              <a:buNone/>
              <a:defRPr/>
            </a:pPr>
            <a:endParaRPr lang="uk-UA" sz="4300" b="1" dirty="0" smtClean="0">
              <a:solidFill>
                <a:schemeClr val="bg1">
                  <a:lumMod val="95000"/>
                </a:schemeClr>
              </a:solidFill>
              <a:latin typeface="Times New Roman" pitchFamily="18" charset="0"/>
              <a:cs typeface="Times New Roman" pitchFamily="18" charset="0"/>
            </a:endParaRPr>
          </a:p>
          <a:p>
            <a:pPr algn="r" eaLnBrk="1" fontAlgn="auto" hangingPunct="1">
              <a:spcAft>
                <a:spcPts val="0"/>
              </a:spcAft>
              <a:buFont typeface="Arial" pitchFamily="34" charset="0"/>
              <a:buNone/>
              <a:defRPr/>
            </a:pPr>
            <a:r>
              <a:rPr lang="uk-UA" sz="2800" i="1" dirty="0" smtClean="0">
                <a:solidFill>
                  <a:schemeClr val="bg1"/>
                </a:solidFill>
              </a:rPr>
              <a:t>Управління з питань соціального діалогу</a:t>
            </a:r>
            <a:endParaRPr lang="ru-RU" sz="2800" i="1" dirty="0">
              <a:solidFill>
                <a:schemeClr val="bg1"/>
              </a:solidFill>
            </a:endParaRPr>
          </a:p>
          <a:p>
            <a:pPr eaLnBrk="1" fontAlgn="auto" hangingPunct="1">
              <a:spcAft>
                <a:spcPts val="0"/>
              </a:spcAft>
              <a:buFont typeface="Arial" pitchFamily="34" charset="0"/>
              <a:buNone/>
              <a:defRPr/>
            </a:pPr>
            <a:endParaRPr lang="ru-RU" dirty="0"/>
          </a:p>
        </p:txBody>
      </p:sp>
      <p:pic>
        <p:nvPicPr>
          <p:cNvPr id="13316" name="Рисунок 9"/>
          <p:cNvPicPr>
            <a:picLocks noChangeAspect="1"/>
          </p:cNvPicPr>
          <p:nvPr/>
        </p:nvPicPr>
        <p:blipFill>
          <a:blip r:embed="rId3"/>
          <a:srcRect/>
          <a:stretch>
            <a:fillRect/>
          </a:stretch>
        </p:blipFill>
        <p:spPr bwMode="auto">
          <a:xfrm>
            <a:off x="179388" y="188913"/>
            <a:ext cx="1152525" cy="1103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Рисунок 1"/>
          <p:cNvPicPr>
            <a:picLocks noChangeAspect="1"/>
          </p:cNvPicPr>
          <p:nvPr/>
        </p:nvPicPr>
        <p:blipFill>
          <a:blip r:embed="rId2"/>
          <a:srcRect/>
          <a:stretch>
            <a:fillRect/>
          </a:stretch>
        </p:blipFill>
        <p:spPr bwMode="auto">
          <a:xfrm>
            <a:off x="107950" y="115888"/>
            <a:ext cx="8928100" cy="6626225"/>
          </a:xfrm>
          <a:prstGeom prst="rect">
            <a:avLst/>
          </a:prstGeom>
          <a:noFill/>
          <a:ln w="9525">
            <a:noFill/>
            <a:miter lim="800000"/>
            <a:headEnd/>
            <a:tailEnd/>
          </a:ln>
        </p:spPr>
      </p:pic>
      <p:sp>
        <p:nvSpPr>
          <p:cNvPr id="22530" name="Rectangle 3"/>
          <p:cNvSpPr>
            <a:spLocks noGrp="1"/>
          </p:cNvSpPr>
          <p:nvPr>
            <p:ph idx="1"/>
          </p:nvPr>
        </p:nvSpPr>
        <p:spPr>
          <a:xfrm>
            <a:off x="250825" y="115888"/>
            <a:ext cx="8785225" cy="6626225"/>
          </a:xfrm>
        </p:spPr>
        <p:txBody>
          <a:bodyPr/>
          <a:lstStyle/>
          <a:p>
            <a:pPr eaLnBrk="1" hangingPunct="1"/>
            <a:r>
              <a:rPr lang="uk-UA" sz="2200" b="1" i="1" u="sng" smtClean="0"/>
              <a:t>Галузевий рівень:</a:t>
            </a:r>
          </a:p>
          <a:p>
            <a:pPr eaLnBrk="1" hangingPunct="1">
              <a:buFont typeface="Arial" charset="0"/>
              <a:buNone/>
            </a:pPr>
            <a:endParaRPr lang="uk-UA" sz="800" b="1" u="sng" smtClean="0"/>
          </a:p>
          <a:p>
            <a:pPr eaLnBrk="1" hangingPunct="1">
              <a:buFont typeface="Arial" charset="0"/>
              <a:buNone/>
            </a:pPr>
            <a:r>
              <a:rPr lang="uk-UA" sz="2200" b="1" smtClean="0"/>
              <a:t>Згідно з частиною другою статті 4 Закону України “Про соціальний діалог в Україні”, пунктом 4-1 статті 7 Закону України “Про центральні органи виконавчої влади» стороною соціального діалогу на галузевому рівні є відповідні центральні органи виконавчої влади. </a:t>
            </a:r>
          </a:p>
          <a:p>
            <a:pPr eaLnBrk="1" hangingPunct="1">
              <a:buFont typeface="Arial" charset="0"/>
              <a:buNone/>
            </a:pPr>
            <a:endParaRPr lang="uk-UA" sz="2200" b="1" smtClean="0"/>
          </a:p>
          <a:p>
            <a:pPr eaLnBrk="1" hangingPunct="1">
              <a:buFont typeface="Arial" charset="0"/>
              <a:buNone/>
            </a:pPr>
            <a:r>
              <a:rPr lang="uk-UA" sz="2200" b="1" u="sng" smtClean="0"/>
              <a:t>Взаємодія  з ЦОВВ здійснюється шляхом:</a:t>
            </a:r>
          </a:p>
          <a:p>
            <a:pPr eaLnBrk="1" hangingPunct="1">
              <a:buFont typeface="Wingdings" pitchFamily="2" charset="2"/>
              <a:buChar char="Ø"/>
            </a:pPr>
            <a:r>
              <a:rPr lang="uk-UA" sz="2200" b="1" smtClean="0"/>
              <a:t>Укладення галузевих (міжгалузевих) угод та здійснення контролю за їх виконанням;</a:t>
            </a:r>
          </a:p>
          <a:p>
            <a:pPr eaLnBrk="1" hangingPunct="1">
              <a:buFont typeface="Wingdings" pitchFamily="2" charset="2"/>
              <a:buChar char="Ø"/>
            </a:pPr>
            <a:r>
              <a:rPr lang="uk-UA" sz="2200" b="1" smtClean="0"/>
              <a:t>Погодженням проектів актів законодавства, які регулюють економічні та соціально-трудові відносини у галузі;</a:t>
            </a:r>
          </a:p>
          <a:p>
            <a:pPr eaLnBrk="1" hangingPunct="1">
              <a:buFont typeface="Wingdings" pitchFamily="2" charset="2"/>
              <a:buChar char="Ø"/>
            </a:pPr>
            <a:r>
              <a:rPr lang="uk-UA" sz="2200" b="1" smtClean="0"/>
              <a:t>Участі в опрацюванні  галузевих програм економічного та соціального розвитку;</a:t>
            </a:r>
          </a:p>
          <a:p>
            <a:pPr eaLnBrk="1" hangingPunct="1">
              <a:buFont typeface="Wingdings" pitchFamily="2" charset="2"/>
              <a:buChar char="Ø"/>
            </a:pPr>
            <a:r>
              <a:rPr lang="uk-UA" sz="2200" b="1" smtClean="0"/>
              <a:t>Участі у засіданнях колегіальних органів центральних органів виконавчої влади</a:t>
            </a:r>
          </a:p>
          <a:p>
            <a:pPr eaLnBrk="1" hangingPunct="1">
              <a:buFont typeface="Arial" charset="0"/>
              <a:buNone/>
            </a:pPr>
            <a:r>
              <a:rPr lang="uk-UA" sz="2200" b="1" smtClean="0"/>
              <a:t>тощо</a:t>
            </a:r>
            <a:r>
              <a:rPr lang="uk-UA" sz="2000" smtClean="0"/>
              <a:t> </a:t>
            </a:r>
            <a:endParaRPr lang="ru-RU" sz="200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Рисунок 3"/>
          <p:cNvPicPr>
            <a:picLocks noChangeAspect="1"/>
          </p:cNvPicPr>
          <p:nvPr/>
        </p:nvPicPr>
        <p:blipFill>
          <a:blip r:embed="rId2"/>
          <a:srcRect/>
          <a:stretch>
            <a:fillRect/>
          </a:stretch>
        </p:blipFill>
        <p:spPr bwMode="auto">
          <a:xfrm>
            <a:off x="107950" y="115888"/>
            <a:ext cx="8928100" cy="6626225"/>
          </a:xfrm>
          <a:prstGeom prst="rect">
            <a:avLst/>
          </a:prstGeom>
          <a:noFill/>
          <a:ln w="9525">
            <a:noFill/>
            <a:miter lim="800000"/>
            <a:headEnd/>
            <a:tailEnd/>
          </a:ln>
        </p:spPr>
      </p:pic>
      <p:sp>
        <p:nvSpPr>
          <p:cNvPr id="23554" name="Объект 2"/>
          <p:cNvSpPr>
            <a:spLocks noGrp="1"/>
          </p:cNvSpPr>
          <p:nvPr>
            <p:ph idx="1"/>
          </p:nvPr>
        </p:nvSpPr>
        <p:spPr>
          <a:xfrm>
            <a:off x="107950" y="115888"/>
            <a:ext cx="8856663" cy="6626225"/>
          </a:xfrm>
        </p:spPr>
        <p:txBody>
          <a:bodyPr/>
          <a:lstStyle/>
          <a:p>
            <a:pPr eaLnBrk="1" hangingPunct="1"/>
            <a:r>
              <a:rPr lang="uk-UA" sz="2000" b="1" i="1" u="sng" smtClean="0"/>
              <a:t>Територіальний рівень:</a:t>
            </a:r>
          </a:p>
          <a:p>
            <a:pPr eaLnBrk="1" hangingPunct="1">
              <a:buFont typeface="Arial" charset="0"/>
              <a:buNone/>
            </a:pPr>
            <a:r>
              <a:rPr lang="uk-UA" sz="2000" b="1" smtClean="0"/>
              <a:t>    Згідно з частиною другою статті 4 Закону України «Про соціальний діалог в Україні», частиною третьою статті 37 Закону України «Про місцеві державні адміністрації»,  пунктом 9 частини першої статті 34 Закону України «Про місцеве самоврядування в Україні» стороною соціального діалогу на територіальному рівні є місцеві органи виконавчої влад та органи місцевого самоврядування.</a:t>
            </a:r>
          </a:p>
          <a:p>
            <a:pPr eaLnBrk="1" hangingPunct="1">
              <a:buFont typeface="Arial" charset="0"/>
              <a:buNone/>
            </a:pPr>
            <a:endParaRPr lang="uk-UA" sz="800" b="1" smtClean="0"/>
          </a:p>
          <a:p>
            <a:pPr eaLnBrk="1" hangingPunct="1">
              <a:buFont typeface="Arial" charset="0"/>
              <a:buNone/>
            </a:pPr>
            <a:r>
              <a:rPr lang="uk-UA" sz="2000" b="1" smtClean="0"/>
              <a:t>     </a:t>
            </a:r>
            <a:r>
              <a:rPr lang="uk-UA" sz="2000" b="1" u="sng" smtClean="0"/>
              <a:t>Взаємодія з місцевими органами виконавчої влади та органами місцевого самоврядування здійснюється шляхом:</a:t>
            </a:r>
          </a:p>
          <a:p>
            <a:pPr eaLnBrk="1" hangingPunct="1">
              <a:buFont typeface="Arial" charset="0"/>
              <a:buNone/>
            </a:pPr>
            <a:endParaRPr lang="uk-UA" sz="800" b="1" u="sng" smtClean="0"/>
          </a:p>
          <a:p>
            <a:pPr eaLnBrk="1" hangingPunct="1">
              <a:buFont typeface="Wingdings" pitchFamily="2" charset="2"/>
              <a:buChar char="Ø"/>
            </a:pPr>
            <a:r>
              <a:rPr lang="uk-UA" sz="2000" b="1" smtClean="0"/>
              <a:t>Укладення територіальних угод та контролю за виконанням їх положень;</a:t>
            </a:r>
          </a:p>
          <a:p>
            <a:pPr eaLnBrk="1" hangingPunct="1">
              <a:buFont typeface="Wingdings" pitchFamily="2" charset="2"/>
              <a:buChar char="Ø"/>
            </a:pPr>
            <a:r>
              <a:rPr lang="uk-UA" sz="2000" b="1" smtClean="0"/>
              <a:t>Наданням пропозицій до проектів нормативно-правових актів у сфері соціально-економічного розвитку територій, цільових місцевих програм поліпшення стану безпеки і умов праці та виробничого середовища, територіальних програм зайнятості тощо, а також участі при їх розгляді;</a:t>
            </a:r>
          </a:p>
          <a:p>
            <a:pPr eaLnBrk="1" hangingPunct="1">
              <a:buFont typeface="Wingdings" pitchFamily="2" charset="2"/>
              <a:buChar char="Ø"/>
            </a:pPr>
            <a:r>
              <a:rPr lang="uk-UA" sz="2000" b="1" smtClean="0"/>
              <a:t>Участі у вирішенні колективних трудових спорів (конфліктів) щодо підприємств, установ, організацій, розташованих на відповідній території;</a:t>
            </a:r>
          </a:p>
          <a:p>
            <a:pPr eaLnBrk="1" hangingPunct="1">
              <a:buFont typeface="Wingdings" pitchFamily="2" charset="2"/>
              <a:buChar char="Ø"/>
            </a:pPr>
            <a:r>
              <a:rPr lang="uk-UA" sz="2000" b="1" smtClean="0"/>
              <a:t>Участі в засіданнях їх колегіальних органів </a:t>
            </a:r>
          </a:p>
          <a:p>
            <a:pPr eaLnBrk="1" hangingPunct="1">
              <a:buFont typeface="Wingdings" pitchFamily="2" charset="2"/>
              <a:buChar char="Ø"/>
            </a:pPr>
            <a:r>
              <a:rPr lang="uk-UA" sz="2000" b="1" smtClean="0"/>
              <a:t>тощо</a:t>
            </a:r>
          </a:p>
          <a:p>
            <a:pPr eaLnBrk="1" hangingPunct="1">
              <a:buFont typeface="Wingdings" pitchFamily="2" charset="2"/>
              <a:buChar char="Ø"/>
            </a:pPr>
            <a:endParaRPr lang="uk-UA" sz="2000" b="1" smtClean="0"/>
          </a:p>
          <a:p>
            <a:pPr eaLnBrk="1" hangingPunct="1">
              <a:buFont typeface="Arial" charset="0"/>
              <a:buNone/>
            </a:pPr>
            <a:endParaRPr lang="uk-UA" sz="2000" b="1" smtClean="0"/>
          </a:p>
          <a:p>
            <a:pPr eaLnBrk="1" hangingPunct="1">
              <a:buFont typeface="Arial" charset="0"/>
              <a:buNone/>
            </a:pPr>
            <a:r>
              <a:rPr lang="uk-UA" sz="2200" b="1" smtClean="0"/>
              <a:t> </a:t>
            </a:r>
            <a:endParaRPr lang="ru-RU" sz="2200" b="1"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Рисунок 3"/>
          <p:cNvPicPr>
            <a:picLocks noChangeAspect="1"/>
          </p:cNvPicPr>
          <p:nvPr/>
        </p:nvPicPr>
        <p:blipFill>
          <a:blip r:embed="rId2"/>
          <a:srcRect/>
          <a:stretch>
            <a:fillRect/>
          </a:stretch>
        </p:blipFill>
        <p:spPr bwMode="auto">
          <a:xfrm>
            <a:off x="107950" y="115888"/>
            <a:ext cx="8928100" cy="6626225"/>
          </a:xfrm>
          <a:prstGeom prst="rect">
            <a:avLst/>
          </a:prstGeom>
          <a:noFill/>
          <a:ln w="9525">
            <a:noFill/>
            <a:miter lim="800000"/>
            <a:headEnd/>
            <a:tailEnd/>
          </a:ln>
        </p:spPr>
      </p:pic>
      <p:sp>
        <p:nvSpPr>
          <p:cNvPr id="24578" name="Объект 2"/>
          <p:cNvSpPr>
            <a:spLocks noGrp="1"/>
          </p:cNvSpPr>
          <p:nvPr>
            <p:ph idx="1"/>
          </p:nvPr>
        </p:nvSpPr>
        <p:spPr>
          <a:xfrm>
            <a:off x="107950" y="115888"/>
            <a:ext cx="8928100" cy="6626225"/>
          </a:xfrm>
        </p:spPr>
        <p:txBody>
          <a:bodyPr/>
          <a:lstStyle/>
          <a:p>
            <a:pPr marL="0" indent="0" eaLnBrk="1" hangingPunct="1">
              <a:buFont typeface="Arial" charset="0"/>
              <a:buNone/>
            </a:pPr>
            <a:r>
              <a:rPr lang="uk-UA" sz="2800" b="1" smtClean="0"/>
              <a:t>     Професійні спілки та їх об'єднання, організації   </a:t>
            </a:r>
          </a:p>
          <a:p>
            <a:pPr marL="0" indent="0" eaLnBrk="1" hangingPunct="1">
              <a:buFont typeface="Arial" charset="0"/>
              <a:buNone/>
            </a:pPr>
            <a:r>
              <a:rPr lang="uk-UA" sz="2800" b="1" smtClean="0"/>
              <a:t>     роботодавців та їх об'єднання, що не відповідають  </a:t>
            </a:r>
          </a:p>
          <a:p>
            <a:pPr marL="0" indent="0" eaLnBrk="1" hangingPunct="1">
              <a:buFont typeface="Arial" charset="0"/>
              <a:buNone/>
            </a:pPr>
            <a:r>
              <a:rPr lang="uk-UA" sz="2800" b="1" smtClean="0"/>
              <a:t>     критеріям репрезентативності, за рішенням своїх  </a:t>
            </a:r>
          </a:p>
          <a:p>
            <a:pPr marL="0" indent="0" eaLnBrk="1" hangingPunct="1">
              <a:buFont typeface="Arial" charset="0"/>
              <a:buNone/>
            </a:pPr>
            <a:r>
              <a:rPr lang="uk-UA" sz="2800" b="1" smtClean="0"/>
              <a:t>     виборних органів можуть надавати повноваження  </a:t>
            </a:r>
          </a:p>
          <a:p>
            <a:pPr marL="0" indent="0" eaLnBrk="1" hangingPunct="1">
              <a:buFont typeface="Arial" charset="0"/>
              <a:buNone/>
            </a:pPr>
            <a:r>
              <a:rPr lang="uk-UA" sz="2800" b="1" smtClean="0"/>
              <a:t>     репрезентативним організаціям та об'єднанням </a:t>
            </a:r>
          </a:p>
          <a:p>
            <a:pPr marL="0" indent="0" eaLnBrk="1" hangingPunct="1">
              <a:buFont typeface="Arial" charset="0"/>
              <a:buNone/>
            </a:pPr>
            <a:r>
              <a:rPr lang="uk-UA" sz="2800" b="1" smtClean="0"/>
              <a:t>     відповідного рівня для представлення своїх інтересів </a:t>
            </a:r>
          </a:p>
          <a:p>
            <a:pPr marL="0" indent="0" eaLnBrk="1" hangingPunct="1">
              <a:buFont typeface="Arial" charset="0"/>
              <a:buNone/>
            </a:pPr>
            <a:r>
              <a:rPr lang="uk-UA" sz="2800" b="1" smtClean="0"/>
              <a:t>     або вносити на розгляд відповідних органів </a:t>
            </a:r>
          </a:p>
          <a:p>
            <a:pPr marL="0" indent="0" eaLnBrk="1" hangingPunct="1">
              <a:buFont typeface="Arial" charset="0"/>
              <a:buNone/>
            </a:pPr>
            <a:r>
              <a:rPr lang="uk-UA" sz="2800" b="1" smtClean="0"/>
              <a:t>     соціального діалогу свої пропозиції. Ці пропозиції є </a:t>
            </a:r>
          </a:p>
          <a:p>
            <a:pPr marL="0" indent="0" eaLnBrk="1" hangingPunct="1">
              <a:buFont typeface="Arial" charset="0"/>
              <a:buNone/>
            </a:pPr>
            <a:r>
              <a:rPr lang="uk-UA" sz="2800" b="1" smtClean="0"/>
              <a:t>     обов'язковими для розгляду сторонами під час </a:t>
            </a:r>
          </a:p>
          <a:p>
            <a:pPr marL="0" indent="0" eaLnBrk="1" hangingPunct="1">
              <a:buFont typeface="Arial" charset="0"/>
              <a:buNone/>
            </a:pPr>
            <a:r>
              <a:rPr lang="uk-UA" sz="2800" b="1" smtClean="0"/>
              <a:t>     формування узгодженої позиції та прийняття рішень.</a:t>
            </a:r>
          </a:p>
          <a:p>
            <a:pPr marL="0" indent="0" eaLnBrk="1" hangingPunct="1">
              <a:buFont typeface="Arial" charset="0"/>
              <a:buNone/>
            </a:pPr>
            <a:endParaRPr lang="uk-UA" sz="2800" b="1" smtClean="0"/>
          </a:p>
          <a:p>
            <a:pPr marL="0" indent="0" algn="ctr" eaLnBrk="1" hangingPunct="1">
              <a:buFont typeface="Arial" charset="0"/>
              <a:buNone/>
            </a:pPr>
            <a:r>
              <a:rPr lang="uk-UA" sz="2000" i="1" smtClean="0"/>
              <a:t>(частина п'ята статті 6 Закону України “Про соціальний діалог в Україні”)</a:t>
            </a:r>
            <a:endParaRPr lang="ru-RU" sz="2000" i="1"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Рисунок 3"/>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Объект 2"/>
          <p:cNvSpPr>
            <a:spLocks noGrp="1"/>
          </p:cNvSpPr>
          <p:nvPr>
            <p:ph idx="1"/>
          </p:nvPr>
        </p:nvSpPr>
        <p:spPr>
          <a:xfrm>
            <a:off x="457200" y="1600200"/>
            <a:ext cx="8229600" cy="3052763"/>
          </a:xfrm>
          <a:effectLst>
            <a:outerShdw blurRad="50800" dist="50800" dir="5400000" algn="ctr" rotWithShape="0">
              <a:schemeClr val="tx1"/>
            </a:outerShdw>
          </a:effectLst>
        </p:spPr>
        <p:txBody>
          <a:bodyPr rtlCol="0">
            <a:normAutofit/>
          </a:bodyPr>
          <a:lstStyle/>
          <a:p>
            <a:pPr marL="0" indent="0" algn="ctr" eaLnBrk="1" fontAlgn="auto" hangingPunct="1">
              <a:spcAft>
                <a:spcPts val="0"/>
              </a:spcAft>
              <a:buFont typeface="Arial" pitchFamily="34" charset="0"/>
              <a:buNone/>
              <a:defRPr/>
            </a:pPr>
            <a:endParaRPr lang="uk-UA" dirty="0" smtClean="0">
              <a:solidFill>
                <a:schemeClr val="bg1"/>
              </a:solidFill>
              <a:effectLst>
                <a:outerShdw blurRad="38100" dist="38100" dir="2700000" algn="tl">
                  <a:srgbClr val="000000">
                    <a:alpha val="43137"/>
                  </a:srgbClr>
                </a:outerShdw>
              </a:effectLst>
            </a:endParaRPr>
          </a:p>
          <a:p>
            <a:pPr marL="0" indent="0" algn="ctr" eaLnBrk="1" fontAlgn="auto" hangingPunct="1">
              <a:spcAft>
                <a:spcPts val="0"/>
              </a:spcAft>
              <a:buFont typeface="Arial" pitchFamily="34" charset="0"/>
              <a:buNone/>
              <a:defRPr/>
            </a:pPr>
            <a:endParaRPr lang="uk-UA" dirty="0">
              <a:solidFill>
                <a:schemeClr val="bg1"/>
              </a:solidFill>
              <a:effectLst>
                <a:outerShdw blurRad="38100" dist="38100" dir="2700000" algn="tl">
                  <a:srgbClr val="000000">
                    <a:alpha val="43137"/>
                  </a:srgbClr>
                </a:outerShdw>
              </a:effectLst>
            </a:endParaRPr>
          </a:p>
          <a:p>
            <a:pPr marL="0" indent="0" algn="ctr" eaLnBrk="1" fontAlgn="auto" hangingPunct="1">
              <a:spcAft>
                <a:spcPts val="0"/>
              </a:spcAft>
              <a:buFont typeface="Arial" pitchFamily="34" charset="0"/>
              <a:buNone/>
              <a:defRPr/>
            </a:pPr>
            <a:r>
              <a:rPr lang="uk-UA" sz="5400" b="1" dirty="0" smtClean="0">
                <a:solidFill>
                  <a:srgbClr val="FF0066"/>
                </a:solidFill>
                <a:effectLst>
                  <a:outerShdw blurRad="38100" dist="38100" dir="2700000" algn="tl">
                    <a:srgbClr val="000000">
                      <a:alpha val="43137"/>
                    </a:srgbClr>
                  </a:outerShdw>
                </a:effectLst>
              </a:rPr>
              <a:t>Дякуємо за увагу!</a:t>
            </a:r>
            <a:endParaRPr lang="ru-RU" sz="5400" b="1" dirty="0" smtClean="0">
              <a:solidFill>
                <a:srgbClr val="FF0066"/>
              </a:solidFill>
              <a:effectLst>
                <a:outerShdw blurRad="38100" dist="38100" dir="2700000" algn="tl">
                  <a:srgbClr val="000000">
                    <a:alpha val="43137"/>
                  </a:srgbClr>
                </a:outerShdw>
              </a:effectLst>
            </a:endParaRPr>
          </a:p>
          <a:p>
            <a:pPr eaLnBrk="1" fontAlgn="auto" hangingPunct="1">
              <a:spcAft>
                <a:spcPts val="0"/>
              </a:spcAft>
              <a:buFont typeface="Arial" pitchFamily="34" charset="0"/>
              <a:buChar char="•"/>
              <a:defRPr/>
            </a:pP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Рисунок 1"/>
          <p:cNvPicPr>
            <a:picLocks noChangeAspect="1"/>
          </p:cNvPicPr>
          <p:nvPr/>
        </p:nvPicPr>
        <p:blipFill>
          <a:blip r:embed="rId2"/>
          <a:srcRect/>
          <a:stretch>
            <a:fillRect/>
          </a:stretch>
        </p:blipFill>
        <p:spPr bwMode="auto">
          <a:xfrm>
            <a:off x="179388" y="188913"/>
            <a:ext cx="8856662" cy="6480175"/>
          </a:xfrm>
          <a:prstGeom prst="rect">
            <a:avLst/>
          </a:prstGeom>
          <a:noFill/>
          <a:ln w="9525">
            <a:noFill/>
            <a:miter lim="800000"/>
            <a:headEnd/>
            <a:tailEnd/>
          </a:ln>
        </p:spPr>
      </p:pic>
      <p:sp>
        <p:nvSpPr>
          <p:cNvPr id="14338" name="Объект 2"/>
          <p:cNvSpPr>
            <a:spLocks noGrp="1"/>
          </p:cNvSpPr>
          <p:nvPr>
            <p:ph idx="1"/>
          </p:nvPr>
        </p:nvSpPr>
        <p:spPr>
          <a:xfrm>
            <a:off x="457200" y="620713"/>
            <a:ext cx="8229600" cy="5505450"/>
          </a:xfrm>
        </p:spPr>
        <p:txBody>
          <a:bodyPr/>
          <a:lstStyle/>
          <a:p>
            <a:pPr marL="0" indent="0" algn="just" eaLnBrk="1" hangingPunct="1">
              <a:buFont typeface="Arial" charset="0"/>
              <a:buNone/>
            </a:pPr>
            <a:r>
              <a:rPr lang="uk-UA" sz="2800" b="1" smtClean="0"/>
              <a:t>Соціальний діалог – процес визначення та зближення позицій, досягнення спільних домовленостей та прийняття узгоджених рішень сторонами соціального діалогу, які представляють інтереси працівників, роботодавців та органів виконавчої влади і органів місцевого самоврядування, з питань   формування та реалізації державної соціальної та економічної політики, регулювання трудових, соціальних, економічних відносин</a:t>
            </a:r>
          </a:p>
          <a:p>
            <a:pPr marL="0" indent="0" algn="just" eaLnBrk="1" hangingPunct="1">
              <a:buFont typeface="Arial" charset="0"/>
              <a:buNone/>
            </a:pPr>
            <a:endParaRPr lang="uk-UA" sz="800" b="1" smtClean="0"/>
          </a:p>
          <a:p>
            <a:pPr marL="0" indent="0" algn="just" eaLnBrk="1" hangingPunct="1">
              <a:buFont typeface="Arial" charset="0"/>
              <a:buNone/>
            </a:pPr>
            <a:r>
              <a:rPr lang="uk-UA" sz="2400" smtClean="0"/>
              <a:t>      </a:t>
            </a:r>
            <a:r>
              <a:rPr lang="uk-UA" sz="2400" i="1" smtClean="0"/>
              <a:t>(ст. 1 Закону України «Про соціальний діалог в Україні»)</a:t>
            </a:r>
          </a:p>
          <a:p>
            <a:pPr marL="0" indent="0" algn="just" eaLnBrk="1" hangingPunct="1">
              <a:buFont typeface="Arial" charset="0"/>
              <a:buNone/>
            </a:pPr>
            <a:endParaRPr lang="ru-RU" sz="24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Рисунок 4"/>
          <p:cNvPicPr>
            <a:picLocks noChangeAspect="1"/>
          </p:cNvPicPr>
          <p:nvPr/>
        </p:nvPicPr>
        <p:blipFill>
          <a:blip r:embed="rId2"/>
          <a:srcRect/>
          <a:stretch>
            <a:fillRect/>
          </a:stretch>
        </p:blipFill>
        <p:spPr bwMode="auto">
          <a:xfrm>
            <a:off x="107950" y="188913"/>
            <a:ext cx="8856663" cy="6553200"/>
          </a:xfrm>
          <a:prstGeom prst="rect">
            <a:avLst/>
          </a:prstGeom>
          <a:noFill/>
          <a:ln w="9525">
            <a:noFill/>
            <a:miter lim="800000"/>
            <a:headEnd/>
            <a:tailEnd/>
          </a:ln>
        </p:spPr>
      </p:pic>
      <p:sp>
        <p:nvSpPr>
          <p:cNvPr id="13313" name="Заголовок 1"/>
          <p:cNvSpPr>
            <a:spLocks noGrp="1"/>
          </p:cNvSpPr>
          <p:nvPr>
            <p:ph type="ctrTitle"/>
          </p:nvPr>
        </p:nvSpPr>
        <p:spPr>
          <a:xfrm>
            <a:off x="1331913" y="188913"/>
            <a:ext cx="6697662" cy="576262"/>
          </a:xfrm>
        </p:spPr>
        <p:txBody>
          <a:bodyPr rtlCol="0">
            <a:normAutofit fontScale="90000"/>
          </a:bodyPr>
          <a:lstStyle/>
          <a:p>
            <a:pPr eaLnBrk="1" fontAlgn="auto" hangingPunct="1">
              <a:spcAft>
                <a:spcPts val="0"/>
              </a:spcAft>
              <a:defRPr/>
            </a:pPr>
            <a:r>
              <a:rPr lang="ru-RU" sz="2400" b="1" i="1" u="sng" dirty="0" err="1" smtClean="0">
                <a:solidFill>
                  <a:schemeClr val="bg1"/>
                </a:solidFill>
                <a:ea typeface="Aharoni"/>
                <a:cs typeface="Aharoni"/>
              </a:rPr>
              <a:t>Правові</a:t>
            </a:r>
            <a:r>
              <a:rPr lang="ru-RU" sz="2400" b="1" i="1" u="sng" dirty="0" smtClean="0">
                <a:solidFill>
                  <a:schemeClr val="bg1"/>
                </a:solidFill>
                <a:ea typeface="Aharoni"/>
                <a:cs typeface="Aharoni"/>
              </a:rPr>
              <a:t> </a:t>
            </a:r>
            <a:r>
              <a:rPr lang="uk-UA" sz="2400" b="1" i="1" u="sng" dirty="0" smtClean="0">
                <a:solidFill>
                  <a:schemeClr val="bg1"/>
                </a:solidFill>
              </a:rPr>
              <a:t>підстави утворення СПО профспілок</a:t>
            </a:r>
            <a:r>
              <a:rPr lang="uk-UA" sz="3600" b="1" i="1" u="sng" dirty="0" smtClean="0">
                <a:solidFill>
                  <a:schemeClr val="bg1"/>
                </a:solidFill>
              </a:rPr>
              <a:t> </a:t>
            </a:r>
            <a:endParaRPr lang="ru-RU" sz="3600" b="1" i="1" u="sng" dirty="0" smtClean="0">
              <a:solidFill>
                <a:schemeClr val="bg1"/>
              </a:solidFill>
            </a:endParaRPr>
          </a:p>
        </p:txBody>
      </p:sp>
      <p:sp>
        <p:nvSpPr>
          <p:cNvPr id="15363" name="Подзаголовок 2"/>
          <p:cNvSpPr>
            <a:spLocks noGrp="1"/>
          </p:cNvSpPr>
          <p:nvPr>
            <p:ph type="subTitle" idx="1"/>
          </p:nvPr>
        </p:nvSpPr>
        <p:spPr>
          <a:xfrm>
            <a:off x="395288" y="765175"/>
            <a:ext cx="8424862" cy="5832475"/>
          </a:xfrm>
          <a:ln>
            <a:solidFill>
              <a:schemeClr val="bg1"/>
            </a:solidFill>
          </a:ln>
        </p:spPr>
        <p:txBody>
          <a:bodyPr/>
          <a:lstStyle/>
          <a:p>
            <a:pPr marL="342900" indent="-342900" algn="l" eaLnBrk="1" hangingPunct="1">
              <a:lnSpc>
                <a:spcPct val="90000"/>
              </a:lnSpc>
              <a:buFont typeface="Wingdings" pitchFamily="2" charset="2"/>
              <a:buChar char="Ø"/>
            </a:pPr>
            <a:r>
              <a:rPr lang="uk-UA" sz="2200" b="1" smtClean="0">
                <a:solidFill>
                  <a:schemeClr val="tx1"/>
                </a:solidFill>
                <a:latin typeface="Times New Roman" pitchFamily="18" charset="0"/>
                <a:cs typeface="Times New Roman" pitchFamily="18" charset="0"/>
              </a:rPr>
              <a:t>За наявності на національному, галузевому, територіальному рівнях кількох репрезентативних відповідно до законодавства України про соціальний діалог суб'єктів профспілкової сторони та сторони роботодавців для ведення переговорів і укладення угоди відповідного рівня вони повинні сформувати спільний представницький орган</a:t>
            </a:r>
            <a:r>
              <a:rPr lang="uk-UA" sz="2000" b="1" smtClean="0">
                <a:solidFill>
                  <a:schemeClr val="tx1"/>
                </a:solidFill>
                <a:latin typeface="Times New Roman" pitchFamily="18" charset="0"/>
                <a:cs typeface="Times New Roman" pitchFamily="18" charset="0"/>
              </a:rPr>
              <a:t>.</a:t>
            </a:r>
          </a:p>
          <a:p>
            <a:pPr marL="342900" indent="-342900" eaLnBrk="1" hangingPunct="1">
              <a:lnSpc>
                <a:spcPct val="90000"/>
              </a:lnSpc>
            </a:pPr>
            <a:r>
              <a:rPr lang="uk-UA" sz="1800" b="1" i="1" smtClean="0">
                <a:solidFill>
                  <a:schemeClr val="tx1"/>
                </a:solidFill>
                <a:latin typeface="Times New Roman" pitchFamily="18" charset="0"/>
                <a:cs typeface="Times New Roman" pitchFamily="18" charset="0"/>
              </a:rPr>
              <a:t>(частина п'ята</a:t>
            </a:r>
            <a:r>
              <a:rPr lang="uk-UA" sz="1800" b="1" smtClean="0">
                <a:solidFill>
                  <a:schemeClr val="tx1"/>
                </a:solidFill>
                <a:latin typeface="Times New Roman" pitchFamily="18" charset="0"/>
                <a:cs typeface="Times New Roman" pitchFamily="18" charset="0"/>
              </a:rPr>
              <a:t> </a:t>
            </a:r>
            <a:r>
              <a:rPr lang="uk-UA" sz="1800" b="1" i="1" smtClean="0">
                <a:solidFill>
                  <a:schemeClr val="tx1"/>
                </a:solidFill>
                <a:latin typeface="Times New Roman" pitchFamily="18" charset="0"/>
                <a:cs typeface="Times New Roman" pitchFamily="18" charset="0"/>
              </a:rPr>
              <a:t>статті 4 Закону України «Про колективні договори і угоди»)</a:t>
            </a:r>
          </a:p>
          <a:p>
            <a:pPr marL="342900" indent="-342900" eaLnBrk="1" hangingPunct="1">
              <a:lnSpc>
                <a:spcPct val="90000"/>
              </a:lnSpc>
            </a:pPr>
            <a:endParaRPr lang="uk-UA" sz="2000" b="1" i="1" smtClean="0">
              <a:solidFill>
                <a:schemeClr val="tx1"/>
              </a:solidFill>
              <a:latin typeface="Times New Roman" pitchFamily="18" charset="0"/>
              <a:cs typeface="Times New Roman" pitchFamily="18" charset="0"/>
            </a:endParaRPr>
          </a:p>
          <a:p>
            <a:pPr marL="342900" indent="-342900" algn="l" eaLnBrk="1" hangingPunct="1">
              <a:lnSpc>
                <a:spcPct val="90000"/>
              </a:lnSpc>
              <a:buFont typeface="Wingdings" pitchFamily="2" charset="2"/>
              <a:buChar char="Ø"/>
            </a:pPr>
            <a:r>
              <a:rPr lang="uk-UA" sz="2200" b="1" smtClean="0">
                <a:solidFill>
                  <a:schemeClr val="tx1"/>
                </a:solidFill>
                <a:latin typeface="Times New Roman" pitchFamily="18" charset="0"/>
                <a:cs typeface="Times New Roman" pitchFamily="18" charset="0"/>
              </a:rPr>
              <a:t>Якщо на підприємстві, в установі або організації діє кілька первинних профспілкових організацій, представництво колективних інтересів працівників підприємства, установи або організації щодо укладання колективного договору здійснюється об'єднаним представницьким органом, який утворюється цими первинними профспілковими організаціями, за ініціативою будь-якої з них. </a:t>
            </a:r>
          </a:p>
          <a:p>
            <a:pPr marL="342900" indent="-342900" eaLnBrk="1" hangingPunct="1">
              <a:lnSpc>
                <a:spcPct val="90000"/>
              </a:lnSpc>
            </a:pPr>
            <a:r>
              <a:rPr lang="uk-UA" sz="1800" b="1" i="1" smtClean="0">
                <a:solidFill>
                  <a:schemeClr val="tx1"/>
                </a:solidFill>
                <a:latin typeface="Times New Roman" pitchFamily="18" charset="0"/>
                <a:cs typeface="Times New Roman" pitchFamily="18" charset="0"/>
              </a:rPr>
              <a:t>(частина друга статті 37 Закону України «Про професійні спілки, їх права та гарантії діяльності», </a:t>
            </a:r>
          </a:p>
          <a:p>
            <a:pPr marL="342900" indent="-342900" eaLnBrk="1" hangingPunct="1">
              <a:lnSpc>
                <a:spcPct val="90000"/>
              </a:lnSpc>
            </a:pPr>
            <a:r>
              <a:rPr lang="uk-UA" sz="1800" b="1" i="1" smtClean="0">
                <a:solidFill>
                  <a:schemeClr val="tx1"/>
                </a:solidFill>
                <a:latin typeface="Times New Roman" pitchFamily="18" charset="0"/>
                <a:cs typeface="Times New Roman" pitchFamily="18" charset="0"/>
              </a:rPr>
              <a:t>частина друга статті4 Закону України “Про колективні договори і угоди”)  </a:t>
            </a:r>
            <a:endParaRPr lang="ru-RU" sz="1800" b="1" i="1" smtClean="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Рисунок 1"/>
          <p:cNvPicPr>
            <a:picLocks noChangeAspect="1"/>
          </p:cNvPicPr>
          <p:nvPr/>
        </p:nvPicPr>
        <p:blipFill>
          <a:blip r:embed="rId2"/>
          <a:srcRect/>
          <a:stretch>
            <a:fillRect/>
          </a:stretch>
        </p:blipFill>
        <p:spPr bwMode="auto">
          <a:xfrm>
            <a:off x="107950" y="115888"/>
            <a:ext cx="8894763" cy="6626225"/>
          </a:xfrm>
          <a:prstGeom prst="rect">
            <a:avLst/>
          </a:prstGeom>
          <a:noFill/>
          <a:ln w="9525">
            <a:noFill/>
            <a:miter lim="800000"/>
            <a:headEnd/>
            <a:tailEnd/>
          </a:ln>
        </p:spPr>
      </p:pic>
      <p:sp>
        <p:nvSpPr>
          <p:cNvPr id="16386" name="Заголовок 1"/>
          <p:cNvSpPr>
            <a:spLocks noGrp="1"/>
          </p:cNvSpPr>
          <p:nvPr>
            <p:ph type="title"/>
          </p:nvPr>
        </p:nvSpPr>
        <p:spPr>
          <a:xfrm>
            <a:off x="457200" y="404813"/>
            <a:ext cx="8229600" cy="503237"/>
          </a:xfrm>
        </p:spPr>
        <p:txBody>
          <a:bodyPr/>
          <a:lstStyle/>
          <a:p>
            <a:pPr eaLnBrk="1" hangingPunct="1"/>
            <a:r>
              <a:rPr lang="uk-UA" sz="2500" b="1" i="1" u="sng" smtClean="0">
                <a:solidFill>
                  <a:schemeClr val="bg1"/>
                </a:solidFill>
              </a:rPr>
              <a:t>Мета створення СПО профспілок</a:t>
            </a:r>
            <a:endParaRPr lang="ru-RU" sz="2500" b="1" i="1" u="sng" smtClean="0">
              <a:solidFill>
                <a:schemeClr val="bg1"/>
              </a:solidFill>
            </a:endParaRPr>
          </a:p>
        </p:txBody>
      </p:sp>
      <p:sp>
        <p:nvSpPr>
          <p:cNvPr id="15362" name="Объект 2"/>
          <p:cNvSpPr>
            <a:spLocks noGrp="1"/>
          </p:cNvSpPr>
          <p:nvPr>
            <p:ph idx="1"/>
          </p:nvPr>
        </p:nvSpPr>
        <p:spPr>
          <a:xfrm>
            <a:off x="250825" y="908050"/>
            <a:ext cx="8569325" cy="5616575"/>
          </a:xfrm>
        </p:spPr>
        <p:txBody>
          <a:bodyPr rtlCol="0">
            <a:noAutofit/>
          </a:bodyPr>
          <a:lstStyle/>
          <a:p>
            <a:pPr marL="0" indent="0" eaLnBrk="1" fontAlgn="auto" hangingPunct="1">
              <a:spcAft>
                <a:spcPts val="0"/>
              </a:spcAft>
              <a:buFont typeface="Arial" pitchFamily="34" charset="0"/>
              <a:buNone/>
              <a:defRPr/>
            </a:pPr>
            <a:r>
              <a:rPr lang="uk-UA" sz="2200" b="1" i="1" dirty="0" smtClean="0"/>
              <a:t>Спільний представницький орган профспілок на відповідному рівні створюється з метою вироблення консолідованої позиції та спільних дій щодо:</a:t>
            </a:r>
          </a:p>
          <a:p>
            <a:pPr eaLnBrk="1" fontAlgn="auto" hangingPunct="1">
              <a:spcAft>
                <a:spcPts val="0"/>
              </a:spcAft>
              <a:buFont typeface="Wingdings" pitchFamily="2" charset="2"/>
              <a:buChar char="Ø"/>
              <a:defRPr/>
            </a:pPr>
            <a:r>
              <a:rPr lang="uk-UA" sz="2200" b="1" dirty="0" smtClean="0"/>
              <a:t>формування та реалізації державної соціальної і економічної політики, регулювання трудових, соціальних, економічних відносин;</a:t>
            </a:r>
          </a:p>
          <a:p>
            <a:pPr eaLnBrk="1" fontAlgn="auto" hangingPunct="1">
              <a:spcAft>
                <a:spcPts val="0"/>
              </a:spcAft>
              <a:buFont typeface="Wingdings" pitchFamily="2" charset="2"/>
              <a:buChar char="Ø"/>
              <a:defRPr/>
            </a:pPr>
            <a:r>
              <a:rPr lang="uk-UA" sz="2200" b="1" dirty="0" smtClean="0"/>
              <a:t>забезпечення представництва і захисту трудових, соціально-економічних прав та інтересів членів профспілок у відносинах з органами виконавчої влади, органами місцевого самоврядування, роботодавцями;</a:t>
            </a:r>
          </a:p>
          <a:p>
            <a:pPr eaLnBrk="1" fontAlgn="auto" hangingPunct="1">
              <a:spcAft>
                <a:spcPts val="0"/>
              </a:spcAft>
              <a:buFont typeface="Wingdings" pitchFamily="2" charset="2"/>
              <a:buChar char="Ø"/>
              <a:defRPr/>
            </a:pPr>
            <a:r>
              <a:rPr lang="uk-UA" sz="2200" b="1" dirty="0" smtClean="0"/>
              <a:t>ведення колективних переговорів з укладення відповідно Генеральної, галузевих (міжгалузевих) угод, колективних договорів;</a:t>
            </a:r>
          </a:p>
          <a:p>
            <a:pPr eaLnBrk="1" fontAlgn="auto" hangingPunct="1">
              <a:spcAft>
                <a:spcPts val="0"/>
              </a:spcAft>
              <a:buFont typeface="Wingdings" pitchFamily="2" charset="2"/>
              <a:buChar char="Ø"/>
              <a:defRPr/>
            </a:pPr>
            <a:r>
              <a:rPr lang="uk-UA" sz="2200" b="1" dirty="0" smtClean="0"/>
              <a:t>участі в колективних діях та колективному трудовому спорі на відповідному рівні;</a:t>
            </a:r>
          </a:p>
          <a:p>
            <a:pPr eaLnBrk="1" fontAlgn="auto" hangingPunct="1">
              <a:spcAft>
                <a:spcPts val="0"/>
              </a:spcAft>
              <a:buFont typeface="Wingdings" pitchFamily="2" charset="2"/>
              <a:buChar char="Ø"/>
              <a:defRPr/>
            </a:pPr>
            <a:r>
              <a:rPr lang="uk-UA" sz="2200" b="1" dirty="0" smtClean="0"/>
              <a:t>забезпечення участі у соціальному діалозі на всіх рівнях.       </a:t>
            </a:r>
            <a:endParaRPr lang="ru-RU" sz="2200" b="1"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Рисунок 1"/>
          <p:cNvPicPr>
            <a:picLocks noChangeAspect="1"/>
          </p:cNvPicPr>
          <p:nvPr/>
        </p:nvPicPr>
        <p:blipFill>
          <a:blip r:embed="rId2"/>
          <a:srcRect/>
          <a:stretch>
            <a:fillRect/>
          </a:stretch>
        </p:blipFill>
        <p:spPr bwMode="auto">
          <a:xfrm>
            <a:off x="107950" y="115888"/>
            <a:ext cx="8928100" cy="6626225"/>
          </a:xfrm>
          <a:prstGeom prst="rect">
            <a:avLst/>
          </a:prstGeom>
          <a:noFill/>
          <a:ln w="9525">
            <a:noFill/>
            <a:miter lim="800000"/>
            <a:headEnd/>
            <a:tailEnd/>
          </a:ln>
        </p:spPr>
      </p:pic>
      <p:sp>
        <p:nvSpPr>
          <p:cNvPr id="17410" name="Rectangle 2"/>
          <p:cNvSpPr>
            <a:spLocks noGrp="1"/>
          </p:cNvSpPr>
          <p:nvPr>
            <p:ph type="title"/>
          </p:nvPr>
        </p:nvSpPr>
        <p:spPr>
          <a:xfrm>
            <a:off x="457200" y="274638"/>
            <a:ext cx="8229600" cy="561975"/>
          </a:xfrm>
        </p:spPr>
        <p:txBody>
          <a:bodyPr/>
          <a:lstStyle/>
          <a:p>
            <a:pPr eaLnBrk="1" hangingPunct="1"/>
            <a:r>
              <a:rPr lang="uk-UA" sz="2200" b="1" i="1" u="sng" smtClean="0">
                <a:solidFill>
                  <a:schemeClr val="bg1"/>
                </a:solidFill>
              </a:rPr>
              <a:t>Ініціювання створення СПО профспілок</a:t>
            </a:r>
            <a:endParaRPr lang="ru-RU" sz="2200" b="1" i="1" u="sng" smtClean="0">
              <a:solidFill>
                <a:schemeClr val="bg1"/>
              </a:solidFill>
            </a:endParaRPr>
          </a:p>
        </p:txBody>
      </p:sp>
      <p:sp>
        <p:nvSpPr>
          <p:cNvPr id="17411" name="Rectangle 3"/>
          <p:cNvSpPr>
            <a:spLocks noGrp="1"/>
          </p:cNvSpPr>
          <p:nvPr>
            <p:ph idx="1"/>
          </p:nvPr>
        </p:nvSpPr>
        <p:spPr>
          <a:xfrm>
            <a:off x="250825" y="836613"/>
            <a:ext cx="8642350" cy="5761037"/>
          </a:xfrm>
        </p:spPr>
        <p:txBody>
          <a:bodyPr/>
          <a:lstStyle/>
          <a:p>
            <a:pPr marL="0" indent="0" eaLnBrk="1" hangingPunct="1">
              <a:lnSpc>
                <a:spcPct val="90000"/>
              </a:lnSpc>
              <a:buFont typeface="Arial" charset="0"/>
              <a:buNone/>
            </a:pPr>
            <a:r>
              <a:rPr lang="uk-UA" sz="2400" smtClean="0"/>
              <a:t> </a:t>
            </a:r>
            <a:r>
              <a:rPr lang="uk-UA" sz="2400" b="1" smtClean="0"/>
              <a:t>Ініціювати укладення угоди про утворення спільного представницького  органу профспілок на відповідному рівні може будь-який репрезентативний відповідно до законодавства про соціальний діалог суб'єкт профспілкової сторони</a:t>
            </a:r>
          </a:p>
          <a:p>
            <a:pPr lvl="1" eaLnBrk="1" hangingPunct="1">
              <a:lnSpc>
                <a:spcPct val="90000"/>
              </a:lnSpc>
              <a:buFont typeface="Arial" charset="0"/>
              <a:buNone/>
            </a:pPr>
            <a:r>
              <a:rPr lang="uk-UA" sz="1700" b="1" i="1" smtClean="0"/>
              <a:t>(частина шоста статті 4 Закону України “Про колективні договори і угоди”)</a:t>
            </a:r>
          </a:p>
          <a:p>
            <a:pPr lvl="1" eaLnBrk="1" hangingPunct="1">
              <a:lnSpc>
                <a:spcPct val="90000"/>
              </a:lnSpc>
              <a:buFont typeface="Arial" charset="0"/>
              <a:buNone/>
            </a:pPr>
            <a:endParaRPr lang="uk-UA" sz="800" i="1" smtClean="0"/>
          </a:p>
          <a:p>
            <a:pPr lvl="1" eaLnBrk="1" hangingPunct="1">
              <a:lnSpc>
                <a:spcPct val="90000"/>
              </a:lnSpc>
              <a:buFont typeface="Arial" charset="0"/>
              <a:buNone/>
            </a:pPr>
            <a:r>
              <a:rPr lang="uk-UA" b="1" smtClean="0">
                <a:solidFill>
                  <a:srgbClr val="C00000"/>
                </a:solidFill>
              </a:rPr>
              <a:t>Увага!</a:t>
            </a:r>
          </a:p>
          <a:p>
            <a:pPr lvl="1" eaLnBrk="1" hangingPunct="1">
              <a:lnSpc>
                <a:spcPct val="90000"/>
              </a:lnSpc>
              <a:buFont typeface="Arial" charset="0"/>
              <a:buNone/>
            </a:pPr>
            <a:r>
              <a:rPr lang="uk-UA" sz="2200" b="1" smtClean="0"/>
              <a:t>Згідно з частиною четвертою статті 6 Закону України “Про соціальний діалог в Україні” на локальному рівні для участі у колективних переговорах з укладення колективних договорів відповідно до закону репрезентативними є:</a:t>
            </a:r>
          </a:p>
          <a:p>
            <a:pPr lvl="1" eaLnBrk="1" hangingPunct="1">
              <a:lnSpc>
                <a:spcPct val="90000"/>
              </a:lnSpc>
              <a:buFont typeface="Wingdings" pitchFamily="2" charset="2"/>
              <a:buChar char="q"/>
            </a:pPr>
            <a:r>
              <a:rPr lang="uk-UA" sz="2200" b="1" smtClean="0"/>
              <a:t>сторона працівників, суб'єктами якої є первинні профспілкові організації (а в разі їх відсутності – вільно обрані представники (представник) працівників;</a:t>
            </a:r>
          </a:p>
          <a:p>
            <a:pPr lvl="1" eaLnBrk="1" hangingPunct="1">
              <a:lnSpc>
                <a:spcPct val="90000"/>
              </a:lnSpc>
              <a:buFont typeface="Wingdings" pitchFamily="2" charset="2"/>
              <a:buChar char="q"/>
            </a:pPr>
            <a:r>
              <a:rPr lang="uk-UA" sz="2200" b="1" smtClean="0"/>
              <a:t>сторона роботодавця, суб'єктами якої є роботодавець та/або уповноважені представники роботодавця. </a:t>
            </a:r>
            <a:endParaRPr lang="ru-RU" sz="2200" b="1"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Рисунок 1"/>
          <p:cNvPicPr>
            <a:picLocks noChangeAspect="1"/>
          </p:cNvPicPr>
          <p:nvPr/>
        </p:nvPicPr>
        <p:blipFill>
          <a:blip r:embed="rId2"/>
          <a:srcRect/>
          <a:stretch>
            <a:fillRect/>
          </a:stretch>
        </p:blipFill>
        <p:spPr bwMode="auto">
          <a:xfrm>
            <a:off x="107950" y="73025"/>
            <a:ext cx="8928100" cy="6669088"/>
          </a:xfrm>
          <a:prstGeom prst="rect">
            <a:avLst/>
          </a:prstGeom>
          <a:noFill/>
          <a:ln w="9525">
            <a:noFill/>
            <a:miter lim="800000"/>
            <a:headEnd/>
            <a:tailEnd/>
          </a:ln>
        </p:spPr>
      </p:pic>
      <p:sp>
        <p:nvSpPr>
          <p:cNvPr id="18434" name="Rectangle 2"/>
          <p:cNvSpPr>
            <a:spLocks noGrp="1"/>
          </p:cNvSpPr>
          <p:nvPr>
            <p:ph type="title"/>
          </p:nvPr>
        </p:nvSpPr>
        <p:spPr>
          <a:xfrm>
            <a:off x="539750" y="260350"/>
            <a:ext cx="8229600" cy="431800"/>
          </a:xfrm>
        </p:spPr>
        <p:txBody>
          <a:bodyPr/>
          <a:lstStyle/>
          <a:p>
            <a:pPr eaLnBrk="1" hangingPunct="1"/>
            <a:r>
              <a:rPr lang="uk-UA" sz="2200" b="1" i="1" u="sng" smtClean="0">
                <a:solidFill>
                  <a:schemeClr val="bg1"/>
                </a:solidFill>
              </a:rPr>
              <a:t>Покрокові дії по створенню СПО профспілок</a:t>
            </a:r>
            <a:endParaRPr lang="ru-RU" sz="2200" b="1" i="1" u="sng" smtClean="0">
              <a:solidFill>
                <a:schemeClr val="bg1"/>
              </a:solidFill>
            </a:endParaRPr>
          </a:p>
        </p:txBody>
      </p:sp>
      <p:sp>
        <p:nvSpPr>
          <p:cNvPr id="18435" name="Rectangle 3"/>
          <p:cNvSpPr>
            <a:spLocks noGrp="1"/>
          </p:cNvSpPr>
          <p:nvPr>
            <p:ph idx="1"/>
          </p:nvPr>
        </p:nvSpPr>
        <p:spPr>
          <a:xfrm>
            <a:off x="250825" y="836613"/>
            <a:ext cx="8642350" cy="5688012"/>
          </a:xfrm>
        </p:spPr>
        <p:txBody>
          <a:bodyPr/>
          <a:lstStyle/>
          <a:p>
            <a:pPr marL="457200" indent="-457200" eaLnBrk="1" hangingPunct="1">
              <a:lnSpc>
                <a:spcPct val="90000"/>
              </a:lnSpc>
              <a:buFont typeface="Arial" charset="0"/>
              <a:buAutoNum type="arabicPeriod"/>
            </a:pPr>
            <a:r>
              <a:rPr lang="uk-UA" sz="2200" b="1" smtClean="0">
                <a:latin typeface="Times New Roman" pitchFamily="18" charset="0"/>
                <a:cs typeface="Times New Roman" pitchFamily="18" charset="0"/>
              </a:rPr>
              <a:t>Ініціатор надсилає всім репрезентативним профоб'єднанням (профспілкам) листи з пропозицією провести консультації щодо утворення СПО профспілок.</a:t>
            </a:r>
          </a:p>
          <a:p>
            <a:pPr marL="457200" indent="-457200" eaLnBrk="1" hangingPunct="1">
              <a:lnSpc>
                <a:spcPct val="90000"/>
              </a:lnSpc>
              <a:buFont typeface="Arial" charset="0"/>
              <a:buNone/>
            </a:pPr>
            <a:endParaRPr lang="uk-UA" sz="800" b="1" smtClean="0">
              <a:latin typeface="Times New Roman" pitchFamily="18" charset="0"/>
              <a:cs typeface="Times New Roman" pitchFamily="18" charset="0"/>
            </a:endParaRPr>
          </a:p>
          <a:p>
            <a:pPr marL="457200" indent="-457200" eaLnBrk="1" hangingPunct="1">
              <a:lnSpc>
                <a:spcPct val="90000"/>
              </a:lnSpc>
              <a:buFont typeface="Arial" charset="0"/>
              <a:buNone/>
            </a:pPr>
            <a:r>
              <a:rPr lang="uk-UA" sz="2200" b="1" smtClean="0">
                <a:latin typeface="Times New Roman" pitchFamily="18" charset="0"/>
                <a:cs typeface="Times New Roman" pitchFamily="18" charset="0"/>
              </a:rPr>
              <a:t>2. Проведення керівниками репрезентативних профоб'єднань (профспілок)  консультацій, під час яких:</a:t>
            </a:r>
          </a:p>
          <a:p>
            <a:pPr marL="457200" indent="-457200" eaLnBrk="1" hangingPunct="1">
              <a:lnSpc>
                <a:spcPct val="90000"/>
              </a:lnSpc>
              <a:buFont typeface="Arial" charset="0"/>
              <a:buNone/>
            </a:pPr>
            <a:endParaRPr lang="uk-UA" sz="800" b="1" smtClean="0">
              <a:latin typeface="Times New Roman" pitchFamily="18" charset="0"/>
              <a:cs typeface="Times New Roman" pitchFamily="18" charset="0"/>
            </a:endParaRPr>
          </a:p>
          <a:p>
            <a:pPr marL="457200" indent="-457200" eaLnBrk="1" hangingPunct="1">
              <a:lnSpc>
                <a:spcPct val="90000"/>
              </a:lnSpc>
              <a:buFont typeface="Arial" charset="0"/>
              <a:buNone/>
            </a:pPr>
            <a:r>
              <a:rPr lang="uk-UA" sz="2200" b="1" smtClean="0">
                <a:latin typeface="Times New Roman" pitchFamily="18" charset="0"/>
                <a:cs typeface="Times New Roman" pitchFamily="18" charset="0"/>
              </a:rPr>
              <a:t>		- визначаються позиції щодо утворення СПО;</a:t>
            </a:r>
          </a:p>
          <a:p>
            <a:pPr marL="457200" indent="-457200" eaLnBrk="1" hangingPunct="1">
              <a:lnSpc>
                <a:spcPct val="90000"/>
              </a:lnSpc>
              <a:buFont typeface="Arial" charset="0"/>
              <a:buNone/>
            </a:pPr>
            <a:endParaRPr lang="uk-UA" sz="800" b="1" smtClean="0">
              <a:latin typeface="Times New Roman" pitchFamily="18" charset="0"/>
              <a:cs typeface="Times New Roman" pitchFamily="18" charset="0"/>
            </a:endParaRPr>
          </a:p>
          <a:p>
            <a:pPr marL="457200" indent="-457200" eaLnBrk="1" hangingPunct="1">
              <a:lnSpc>
                <a:spcPct val="90000"/>
              </a:lnSpc>
              <a:buFont typeface="Arial" charset="0"/>
              <a:buNone/>
            </a:pPr>
            <a:r>
              <a:rPr lang="uk-UA" sz="2200" b="1" smtClean="0">
                <a:latin typeface="Times New Roman" pitchFamily="18" charset="0"/>
                <a:cs typeface="Times New Roman" pitchFamily="18" charset="0"/>
              </a:rPr>
              <a:t>             - обговорюють питання про загальну кількість членів СПО та попередній розподіл квот між профоб'єднаннями (профспілками);</a:t>
            </a:r>
          </a:p>
          <a:p>
            <a:pPr marL="457200" indent="-457200" eaLnBrk="1" hangingPunct="1">
              <a:lnSpc>
                <a:spcPct val="90000"/>
              </a:lnSpc>
              <a:buFont typeface="Arial" charset="0"/>
              <a:buNone/>
            </a:pPr>
            <a:endParaRPr lang="uk-UA" sz="800" b="1" smtClean="0">
              <a:latin typeface="Times New Roman" pitchFamily="18" charset="0"/>
              <a:cs typeface="Times New Roman" pitchFamily="18" charset="0"/>
            </a:endParaRPr>
          </a:p>
          <a:p>
            <a:pPr marL="457200" indent="-457200" eaLnBrk="1" hangingPunct="1">
              <a:lnSpc>
                <a:spcPct val="90000"/>
              </a:lnSpc>
              <a:buFont typeface="Arial" charset="0"/>
              <a:buNone/>
            </a:pPr>
            <a:r>
              <a:rPr lang="uk-UA" sz="2200" b="1" smtClean="0">
                <a:latin typeface="Times New Roman" pitchFamily="18" charset="0"/>
                <a:cs typeface="Times New Roman" pitchFamily="18" charset="0"/>
              </a:rPr>
              <a:t>             - утворюють робочу групу по проведенню організаційної роботи, в т.ч. підготовки проекту Угоди про утворення СПО, Положення про СПО, Регламенту роботи СПО, Положення про Секретаріат СПО тощо;</a:t>
            </a:r>
          </a:p>
          <a:p>
            <a:pPr marL="457200" indent="-457200" eaLnBrk="1" hangingPunct="1">
              <a:lnSpc>
                <a:spcPct val="90000"/>
              </a:lnSpc>
              <a:buFont typeface="Arial" charset="0"/>
              <a:buNone/>
            </a:pPr>
            <a:endParaRPr lang="uk-UA" sz="800" b="1" smtClean="0">
              <a:latin typeface="Times New Roman" pitchFamily="18" charset="0"/>
              <a:cs typeface="Times New Roman" pitchFamily="18" charset="0"/>
            </a:endParaRPr>
          </a:p>
          <a:p>
            <a:pPr marL="457200" indent="-457200" eaLnBrk="1" hangingPunct="1">
              <a:lnSpc>
                <a:spcPct val="90000"/>
              </a:lnSpc>
              <a:buFont typeface="Arial" charset="0"/>
              <a:buNone/>
            </a:pPr>
            <a:r>
              <a:rPr lang="uk-UA" sz="2200" b="1" smtClean="0">
                <a:latin typeface="Times New Roman" pitchFamily="18" charset="0"/>
                <a:cs typeface="Times New Roman" pitchFamily="18" charset="0"/>
              </a:rPr>
              <a:t>3.   Проведення обговорення та попереднє погодження репрезентативними профоб'єднаннями (профспілками )  підготовлених проектів документів.</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Рисунок 1"/>
          <p:cNvPicPr>
            <a:picLocks noChangeAspect="1"/>
          </p:cNvPicPr>
          <p:nvPr/>
        </p:nvPicPr>
        <p:blipFill>
          <a:blip r:embed="rId2"/>
          <a:srcRect/>
          <a:stretch>
            <a:fillRect/>
          </a:stretch>
        </p:blipFill>
        <p:spPr bwMode="auto">
          <a:xfrm>
            <a:off x="107950" y="188913"/>
            <a:ext cx="8894763" cy="6480175"/>
          </a:xfrm>
          <a:prstGeom prst="rect">
            <a:avLst/>
          </a:prstGeom>
          <a:noFill/>
          <a:ln w="9525">
            <a:noFill/>
            <a:miter lim="800000"/>
            <a:headEnd/>
            <a:tailEnd/>
          </a:ln>
        </p:spPr>
      </p:pic>
      <p:sp>
        <p:nvSpPr>
          <p:cNvPr id="19458" name="Rectangle 3"/>
          <p:cNvSpPr>
            <a:spLocks noGrp="1"/>
          </p:cNvSpPr>
          <p:nvPr>
            <p:ph idx="1"/>
          </p:nvPr>
        </p:nvSpPr>
        <p:spPr>
          <a:xfrm>
            <a:off x="179388" y="188913"/>
            <a:ext cx="8785225" cy="6408737"/>
          </a:xfrm>
        </p:spPr>
        <p:txBody>
          <a:bodyPr/>
          <a:lstStyle/>
          <a:p>
            <a:pPr marL="0" indent="0" eaLnBrk="1" hangingPunct="1">
              <a:lnSpc>
                <a:spcPct val="60000"/>
              </a:lnSpc>
              <a:buFont typeface="Arial" charset="0"/>
              <a:buNone/>
            </a:pPr>
            <a:endParaRPr lang="uk-UA" sz="2000" b="1" smtClean="0"/>
          </a:p>
          <a:p>
            <a:pPr marL="0" indent="0" eaLnBrk="1" hangingPunct="1">
              <a:lnSpc>
                <a:spcPct val="60000"/>
              </a:lnSpc>
              <a:buFont typeface="Arial" charset="0"/>
              <a:buNone/>
            </a:pPr>
            <a:r>
              <a:rPr lang="uk-UA" sz="2200" b="1" smtClean="0"/>
              <a:t>4.   Визначення дати, часу, місця проведення та представництва (загальне та від кожного суб'єкта)  на  зібранні повноважних представників репрезентативних профоб'єднань (профспілок ).</a:t>
            </a:r>
          </a:p>
          <a:p>
            <a:pPr marL="0" indent="0" eaLnBrk="1" hangingPunct="1">
              <a:lnSpc>
                <a:spcPct val="60000"/>
              </a:lnSpc>
              <a:buFont typeface="Arial" charset="0"/>
              <a:buNone/>
            </a:pPr>
            <a:endParaRPr lang="uk-UA" sz="2200" b="1" smtClean="0"/>
          </a:p>
          <a:p>
            <a:pPr marL="0" indent="0" eaLnBrk="1" hangingPunct="1">
              <a:lnSpc>
                <a:spcPct val="60000"/>
              </a:lnSpc>
              <a:buFont typeface="Arial" charset="0"/>
              <a:buNone/>
            </a:pPr>
            <a:r>
              <a:rPr lang="uk-UA" sz="2200" b="1" smtClean="0"/>
              <a:t>5.   Проведення зібрання повноважних представників репрезентативних профоб'єднань (профспілок) по створенню Спільного представницького органу профоб'єднань (профспілок) та підписання Угоди про утворення СПО профоб'єднань (профспілок). </a:t>
            </a:r>
          </a:p>
          <a:p>
            <a:pPr marL="0" indent="0" eaLnBrk="1" hangingPunct="1">
              <a:lnSpc>
                <a:spcPct val="60000"/>
              </a:lnSpc>
              <a:buFont typeface="Arial" charset="0"/>
              <a:buAutoNum type="arabicPeriod"/>
            </a:pPr>
            <a:endParaRPr lang="uk-UA" sz="2200" smtClean="0"/>
          </a:p>
          <a:p>
            <a:pPr marL="0" indent="0" eaLnBrk="1" hangingPunct="1">
              <a:lnSpc>
                <a:spcPct val="60000"/>
              </a:lnSpc>
              <a:buFont typeface="Arial" charset="0"/>
              <a:buNone/>
            </a:pPr>
            <a:endParaRPr lang="uk-UA" sz="800" b="1" smtClean="0">
              <a:solidFill>
                <a:srgbClr val="C00000"/>
              </a:solidFill>
            </a:endParaRPr>
          </a:p>
          <a:p>
            <a:pPr marL="0" indent="0" eaLnBrk="1" hangingPunct="1">
              <a:lnSpc>
                <a:spcPct val="60000"/>
              </a:lnSpc>
              <a:buFont typeface="Arial" charset="0"/>
              <a:buNone/>
            </a:pPr>
            <a:r>
              <a:rPr lang="uk-UA" sz="2800" b="1" smtClean="0">
                <a:solidFill>
                  <a:srgbClr val="C00000"/>
                </a:solidFill>
              </a:rPr>
              <a:t>Увага!</a:t>
            </a:r>
          </a:p>
          <a:p>
            <a:pPr marL="0" indent="0" eaLnBrk="1" hangingPunct="1">
              <a:lnSpc>
                <a:spcPct val="60000"/>
              </a:lnSpc>
              <a:buFont typeface="Arial" charset="0"/>
              <a:buNone/>
            </a:pPr>
            <a:r>
              <a:rPr lang="uk-UA" sz="2200" b="1" smtClean="0"/>
              <a:t> Згідно з частиною п'ятою статті 9 Закону України “Про соціальний діалог в Україні”:</a:t>
            </a:r>
          </a:p>
          <a:p>
            <a:pPr marL="0" indent="0" eaLnBrk="1" hangingPunct="1">
              <a:lnSpc>
                <a:spcPct val="60000"/>
              </a:lnSpc>
              <a:buFont typeface="Arial" charset="0"/>
              <a:buNone/>
            </a:pPr>
            <a:endParaRPr lang="uk-UA" sz="800" b="1" smtClean="0"/>
          </a:p>
          <a:p>
            <a:pPr marL="0" indent="0" eaLnBrk="1" hangingPunct="1">
              <a:lnSpc>
                <a:spcPct val="60000"/>
              </a:lnSpc>
              <a:buFont typeface="Arial" charset="0"/>
              <a:buNone/>
            </a:pPr>
            <a:r>
              <a:rPr lang="uk-UA" sz="2200" b="1" smtClean="0"/>
              <a:t>  1. Розподіл квот представництва здійснюється пропорційно чисельності членів профспілок репрезентативних профоб'єднань (профспілок).</a:t>
            </a:r>
          </a:p>
          <a:p>
            <a:pPr marL="0" indent="0" eaLnBrk="1" hangingPunct="1">
              <a:lnSpc>
                <a:spcPct val="60000"/>
              </a:lnSpc>
              <a:buFont typeface="Arial" charset="0"/>
              <a:buNone/>
            </a:pPr>
            <a:endParaRPr lang="uk-UA" sz="2200" b="1" smtClean="0"/>
          </a:p>
          <a:p>
            <a:pPr marL="0" indent="0" eaLnBrk="1" hangingPunct="1">
              <a:lnSpc>
                <a:spcPct val="60000"/>
              </a:lnSpc>
              <a:buFont typeface="Arial" charset="0"/>
              <a:buNone/>
            </a:pPr>
            <a:r>
              <a:rPr lang="uk-UA" sz="2200" b="1" smtClean="0"/>
              <a:t> 2.  На зібрання необхідно надати копії рішень:</a:t>
            </a:r>
          </a:p>
          <a:p>
            <a:pPr marL="0" indent="0" eaLnBrk="1" hangingPunct="1">
              <a:lnSpc>
                <a:spcPct val="60000"/>
              </a:lnSpc>
              <a:buFont typeface="Arial" charset="0"/>
              <a:buNone/>
            </a:pPr>
            <a:r>
              <a:rPr lang="uk-UA" sz="2200" b="1" smtClean="0"/>
              <a:t>	-  Національної служби посередництва і примирення про репрезентативність, </a:t>
            </a:r>
          </a:p>
          <a:p>
            <a:pPr marL="0" indent="0" eaLnBrk="1" hangingPunct="1">
              <a:lnSpc>
                <a:spcPct val="60000"/>
              </a:lnSpc>
              <a:buFont typeface="Arial" charset="0"/>
              <a:buNone/>
            </a:pPr>
            <a:r>
              <a:rPr lang="uk-UA" sz="2200" b="1" smtClean="0"/>
              <a:t>	-  про обрання (делегування) повноважного представника для участі у зібранні,</a:t>
            </a:r>
          </a:p>
          <a:p>
            <a:pPr marL="0" indent="0" eaLnBrk="1" hangingPunct="1">
              <a:lnSpc>
                <a:spcPct val="60000"/>
              </a:lnSpc>
              <a:buFont typeface="Arial" charset="0"/>
              <a:buNone/>
            </a:pPr>
            <a:r>
              <a:rPr lang="uk-UA" sz="2200" b="1" smtClean="0"/>
              <a:t>	-  виборного органу або витяг із Статуту про надання повноважень на підписання Угоди про утворення СПО.</a:t>
            </a:r>
            <a:endParaRPr lang="ru-RU" sz="2200" b="1"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Рисунок 1"/>
          <p:cNvPicPr>
            <a:picLocks noChangeAspect="1"/>
          </p:cNvPicPr>
          <p:nvPr/>
        </p:nvPicPr>
        <p:blipFill>
          <a:blip r:embed="rId2"/>
          <a:srcRect/>
          <a:stretch>
            <a:fillRect/>
          </a:stretch>
        </p:blipFill>
        <p:spPr bwMode="auto">
          <a:xfrm>
            <a:off x="107950" y="115888"/>
            <a:ext cx="8856663" cy="6626225"/>
          </a:xfrm>
          <a:prstGeom prst="rect">
            <a:avLst/>
          </a:prstGeom>
          <a:noFill/>
          <a:ln w="9525">
            <a:noFill/>
            <a:miter lim="800000"/>
            <a:headEnd/>
            <a:tailEnd/>
          </a:ln>
        </p:spPr>
      </p:pic>
      <p:sp>
        <p:nvSpPr>
          <p:cNvPr id="20483" name="Rectangle 3"/>
          <p:cNvSpPr>
            <a:spLocks noGrp="1"/>
          </p:cNvSpPr>
          <p:nvPr>
            <p:ph idx="1"/>
          </p:nvPr>
        </p:nvSpPr>
        <p:spPr>
          <a:xfrm>
            <a:off x="250825" y="260350"/>
            <a:ext cx="8569325" cy="6337300"/>
          </a:xfrm>
        </p:spPr>
        <p:txBody>
          <a:bodyPr rtlCol="0">
            <a:normAutofit/>
          </a:bodyPr>
          <a:lstStyle/>
          <a:p>
            <a:pPr eaLnBrk="1" fontAlgn="auto" hangingPunct="1">
              <a:spcAft>
                <a:spcPts val="0"/>
              </a:spcAft>
              <a:buFont typeface="Arial" charset="0"/>
              <a:buNone/>
              <a:defRPr/>
            </a:pPr>
            <a:r>
              <a:rPr lang="uk-UA" sz="2400" b="1" dirty="0" smtClean="0"/>
              <a:t>Безпосередньо в Угоді про утворення СПО профоб'єднань (профспілок) та в Положенні про СПО профоб'єднань (профспілок) передбачають, зокрема </a:t>
            </a:r>
          </a:p>
          <a:p>
            <a:pPr eaLnBrk="1" fontAlgn="auto" hangingPunct="1">
              <a:spcAft>
                <a:spcPts val="0"/>
              </a:spcAft>
              <a:buFont typeface="Wingdings" pitchFamily="2" charset="2"/>
              <a:buChar char="ü"/>
              <a:defRPr/>
            </a:pPr>
            <a:r>
              <a:rPr lang="uk-UA" sz="2400" b="1" dirty="0" smtClean="0"/>
              <a:t> мету створення;</a:t>
            </a:r>
          </a:p>
          <a:p>
            <a:pPr eaLnBrk="1" fontAlgn="auto" hangingPunct="1">
              <a:spcAft>
                <a:spcPts val="0"/>
              </a:spcAft>
              <a:buFont typeface="Wingdings" pitchFamily="2" charset="2"/>
              <a:buChar char="ü"/>
              <a:defRPr/>
            </a:pPr>
            <a:r>
              <a:rPr lang="uk-UA" sz="2400" b="1" dirty="0"/>
              <a:t> </a:t>
            </a:r>
            <a:r>
              <a:rPr lang="uk-UA" sz="2400" b="1" dirty="0" smtClean="0"/>
              <a:t>основні завдання;</a:t>
            </a:r>
          </a:p>
          <a:p>
            <a:pPr eaLnBrk="1" fontAlgn="auto" hangingPunct="1">
              <a:spcAft>
                <a:spcPts val="0"/>
              </a:spcAft>
              <a:buFont typeface="Wingdings" pitchFamily="2" charset="2"/>
              <a:buChar char="ü"/>
              <a:defRPr/>
            </a:pPr>
            <a:r>
              <a:rPr lang="uk-UA" sz="2400" b="1" dirty="0" smtClean="0"/>
              <a:t>повноваження;</a:t>
            </a:r>
          </a:p>
          <a:p>
            <a:pPr eaLnBrk="1" fontAlgn="auto" hangingPunct="1">
              <a:spcAft>
                <a:spcPts val="0"/>
              </a:spcAft>
              <a:buFont typeface="Wingdings" pitchFamily="2" charset="2"/>
              <a:buChar char="ü"/>
              <a:defRPr/>
            </a:pPr>
            <a:r>
              <a:rPr lang="uk-UA" sz="2400" b="1" dirty="0" smtClean="0"/>
              <a:t>права та обов'язки суб'єктів СПО та його членів;</a:t>
            </a:r>
          </a:p>
          <a:p>
            <a:pPr eaLnBrk="1" fontAlgn="auto" hangingPunct="1">
              <a:spcAft>
                <a:spcPts val="0"/>
              </a:spcAft>
              <a:buFont typeface="Wingdings" pitchFamily="2" charset="2"/>
              <a:buChar char="ü"/>
              <a:defRPr/>
            </a:pPr>
            <a:r>
              <a:rPr lang="uk-UA" sz="2400" b="1" dirty="0" smtClean="0"/>
              <a:t>повноваження;</a:t>
            </a:r>
          </a:p>
          <a:p>
            <a:pPr eaLnBrk="1" fontAlgn="auto" hangingPunct="1">
              <a:spcAft>
                <a:spcPts val="0"/>
              </a:spcAft>
              <a:buFont typeface="Wingdings" pitchFamily="2" charset="2"/>
              <a:buChar char="ü"/>
              <a:defRPr/>
            </a:pPr>
            <a:r>
              <a:rPr lang="uk-UA" sz="2400" b="1" dirty="0" smtClean="0"/>
              <a:t>керівництво та робочі органи; </a:t>
            </a:r>
          </a:p>
          <a:p>
            <a:pPr eaLnBrk="1" fontAlgn="auto" hangingPunct="1">
              <a:spcAft>
                <a:spcPts val="0"/>
              </a:spcAft>
              <a:buFont typeface="Wingdings" pitchFamily="2" charset="2"/>
              <a:buChar char="ü"/>
              <a:defRPr/>
            </a:pPr>
            <a:r>
              <a:rPr lang="uk-UA" sz="2400" b="1" dirty="0" smtClean="0"/>
              <a:t>порядок роботи </a:t>
            </a:r>
          </a:p>
          <a:p>
            <a:pPr marL="0" indent="0" eaLnBrk="1" fontAlgn="auto" hangingPunct="1">
              <a:spcAft>
                <a:spcPts val="0"/>
              </a:spcAft>
              <a:buFont typeface="Arial" pitchFamily="34" charset="0"/>
              <a:buNone/>
              <a:defRPr/>
            </a:pPr>
            <a:r>
              <a:rPr lang="uk-UA" sz="2400" b="1" dirty="0"/>
              <a:t> </a:t>
            </a:r>
            <a:r>
              <a:rPr lang="uk-UA" sz="2400" b="1" dirty="0" smtClean="0"/>
              <a:t>    тощо.</a:t>
            </a:r>
          </a:p>
          <a:p>
            <a:pPr eaLnBrk="1" fontAlgn="auto" hangingPunct="1">
              <a:spcAft>
                <a:spcPts val="0"/>
              </a:spcAft>
              <a:buFont typeface="Arial" charset="0"/>
              <a:buNone/>
              <a:defRPr/>
            </a:pPr>
            <a:r>
              <a:rPr lang="uk-UA" sz="2000" b="1" i="1" dirty="0" smtClean="0"/>
              <a:t>     (як зразок можуть бути використані положення  Угоди про утворення Спільного представницького органу репрезентативних всеукраїнських об'єднань профспілок на національному рівні від 4 вересня 2012 року та Положення про СПО об'єднань профспілок)</a:t>
            </a:r>
            <a:endParaRPr lang="ru-RU" sz="2000" b="1" i="1"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Рисунок 1"/>
          <p:cNvPicPr>
            <a:picLocks noChangeAspect="1"/>
          </p:cNvPicPr>
          <p:nvPr/>
        </p:nvPicPr>
        <p:blipFill>
          <a:blip r:embed="rId2"/>
          <a:srcRect/>
          <a:stretch>
            <a:fillRect/>
          </a:stretch>
        </p:blipFill>
        <p:spPr bwMode="auto">
          <a:xfrm>
            <a:off x="95250" y="101600"/>
            <a:ext cx="8929688" cy="6626225"/>
          </a:xfrm>
          <a:prstGeom prst="rect">
            <a:avLst/>
          </a:prstGeom>
          <a:noFill/>
          <a:ln w="9525">
            <a:noFill/>
            <a:miter lim="800000"/>
            <a:headEnd/>
            <a:tailEnd/>
          </a:ln>
        </p:spPr>
      </p:pic>
      <p:sp>
        <p:nvSpPr>
          <p:cNvPr id="21506" name="Rectangle 2"/>
          <p:cNvSpPr>
            <a:spLocks noGrp="1"/>
          </p:cNvSpPr>
          <p:nvPr>
            <p:ph type="title"/>
          </p:nvPr>
        </p:nvSpPr>
        <p:spPr>
          <a:xfrm>
            <a:off x="468313" y="260350"/>
            <a:ext cx="8229600" cy="504825"/>
          </a:xfrm>
        </p:spPr>
        <p:txBody>
          <a:bodyPr/>
          <a:lstStyle/>
          <a:p>
            <a:pPr eaLnBrk="1" hangingPunct="1"/>
            <a:r>
              <a:rPr lang="uk-UA" sz="2100" b="1" i="1" u="sng" smtClean="0">
                <a:solidFill>
                  <a:schemeClr val="bg1"/>
                </a:solidFill>
              </a:rPr>
              <a:t>Взаємодія профспілок з органами виконавчої влади </a:t>
            </a:r>
            <a:endParaRPr lang="ru-RU" sz="2100" b="1" i="1" u="sng" smtClean="0">
              <a:solidFill>
                <a:schemeClr val="bg1"/>
              </a:solidFill>
            </a:endParaRPr>
          </a:p>
        </p:txBody>
      </p:sp>
      <p:sp>
        <p:nvSpPr>
          <p:cNvPr id="21507" name="Rectangle 3"/>
          <p:cNvSpPr>
            <a:spLocks noGrp="1"/>
          </p:cNvSpPr>
          <p:nvPr>
            <p:ph idx="1"/>
          </p:nvPr>
        </p:nvSpPr>
        <p:spPr>
          <a:xfrm>
            <a:off x="179388" y="836613"/>
            <a:ext cx="8713787" cy="5761037"/>
          </a:xfrm>
        </p:spPr>
        <p:txBody>
          <a:bodyPr/>
          <a:lstStyle/>
          <a:p>
            <a:pPr eaLnBrk="1" hangingPunct="1">
              <a:lnSpc>
                <a:spcPct val="60000"/>
              </a:lnSpc>
            </a:pPr>
            <a:r>
              <a:rPr lang="uk-UA" sz="2200" b="1" i="1" u="sng" smtClean="0"/>
              <a:t>Національний</a:t>
            </a:r>
            <a:r>
              <a:rPr lang="uk-UA" sz="2200" b="1" u="sng" smtClean="0"/>
              <a:t> рівень:</a:t>
            </a:r>
            <a:r>
              <a:rPr lang="uk-UA" sz="2200" b="1" smtClean="0"/>
              <a:t> </a:t>
            </a:r>
          </a:p>
          <a:p>
            <a:pPr eaLnBrk="1" hangingPunct="1">
              <a:lnSpc>
                <a:spcPct val="60000"/>
              </a:lnSpc>
              <a:buFont typeface="Arial" charset="0"/>
              <a:buNone/>
            </a:pPr>
            <a:endParaRPr lang="uk-UA" sz="2200" b="1" smtClean="0"/>
          </a:p>
          <a:p>
            <a:pPr eaLnBrk="1" hangingPunct="1">
              <a:lnSpc>
                <a:spcPct val="60000"/>
              </a:lnSpc>
              <a:buFont typeface="Arial" charset="0"/>
              <a:buNone/>
            </a:pPr>
            <a:r>
              <a:rPr lang="uk-UA" sz="2200" b="1" smtClean="0"/>
              <a:t>Згідно з частиною другою статті 4 Закону України “Про соціальний діалог в Україні”, абзацем третім пункту 2 статті 20 Закону України “Про Кабінет Міністрів України” стороною соціального діалогу на національному рівні є Кабінет Міністрів України.</a:t>
            </a:r>
          </a:p>
          <a:p>
            <a:pPr eaLnBrk="1" hangingPunct="1">
              <a:lnSpc>
                <a:spcPct val="60000"/>
              </a:lnSpc>
              <a:buFont typeface="Arial" charset="0"/>
              <a:buNone/>
            </a:pPr>
            <a:endParaRPr lang="uk-UA" sz="2200" b="1" smtClean="0"/>
          </a:p>
          <a:p>
            <a:pPr eaLnBrk="1" hangingPunct="1">
              <a:lnSpc>
                <a:spcPct val="60000"/>
              </a:lnSpc>
              <a:buFont typeface="Arial" charset="0"/>
              <a:buNone/>
            </a:pPr>
            <a:r>
              <a:rPr lang="uk-UA" sz="2200" b="1" u="sng" smtClean="0"/>
              <a:t>Взаємодія з КМУ здійснюється шляхом:</a:t>
            </a:r>
          </a:p>
          <a:p>
            <a:pPr eaLnBrk="1" hangingPunct="1">
              <a:lnSpc>
                <a:spcPct val="60000"/>
              </a:lnSpc>
              <a:buFont typeface="Arial" charset="0"/>
              <a:buNone/>
            </a:pPr>
            <a:endParaRPr lang="uk-UA" sz="2200" b="1" u="sng" smtClean="0"/>
          </a:p>
          <a:p>
            <a:pPr eaLnBrk="1" hangingPunct="1">
              <a:lnSpc>
                <a:spcPct val="60000"/>
              </a:lnSpc>
              <a:buFont typeface="Wingdings" pitchFamily="2" charset="2"/>
              <a:buChar char="Ø"/>
            </a:pPr>
            <a:r>
              <a:rPr lang="uk-UA" sz="2200" b="1" smtClean="0"/>
              <a:t>Погодження проектів законів та інших нормативно-правових актів з питань формування і реалізації державної соціальної та економічної політики, регулювання трудових, соціальних, економічних відносин;</a:t>
            </a:r>
          </a:p>
          <a:p>
            <a:pPr eaLnBrk="1" hangingPunct="1">
              <a:lnSpc>
                <a:spcPct val="60000"/>
              </a:lnSpc>
              <a:buFont typeface="Wingdings" pitchFamily="2" charset="2"/>
              <a:buChar char="Ø"/>
            </a:pPr>
            <a:endParaRPr lang="uk-UA" sz="2200" b="1" smtClean="0"/>
          </a:p>
          <a:p>
            <a:pPr eaLnBrk="1" hangingPunct="1">
              <a:lnSpc>
                <a:spcPct val="60000"/>
              </a:lnSpc>
              <a:buFont typeface="Wingdings" pitchFamily="2" charset="2"/>
              <a:buChar char="Ø"/>
            </a:pPr>
            <a:r>
              <a:rPr lang="uk-UA" sz="2200" b="1" smtClean="0"/>
              <a:t>Укладення Генеральної угоди і здійснення контролю за виконанням її положень в межах взятих зобов'язань; </a:t>
            </a:r>
          </a:p>
          <a:p>
            <a:pPr eaLnBrk="1" hangingPunct="1">
              <a:lnSpc>
                <a:spcPct val="60000"/>
              </a:lnSpc>
              <a:buFont typeface="Wingdings" pitchFamily="2" charset="2"/>
              <a:buChar char="Ø"/>
            </a:pPr>
            <a:endParaRPr lang="uk-UA" sz="2200" b="1" smtClean="0"/>
          </a:p>
          <a:p>
            <a:pPr eaLnBrk="1" hangingPunct="1">
              <a:lnSpc>
                <a:spcPct val="60000"/>
              </a:lnSpc>
              <a:buFont typeface="Wingdings" pitchFamily="2" charset="2"/>
              <a:buChar char="Ø"/>
            </a:pPr>
            <a:r>
              <a:rPr lang="uk-UA" sz="2200" b="1" smtClean="0"/>
              <a:t>Участі повноважних представників СПО об'єднань профспілок у засіданнях Уряду та Урядових комітетів;</a:t>
            </a:r>
          </a:p>
          <a:p>
            <a:pPr eaLnBrk="1" hangingPunct="1">
              <a:lnSpc>
                <a:spcPct val="60000"/>
              </a:lnSpc>
              <a:buFont typeface="Wingdings" pitchFamily="2" charset="2"/>
              <a:buChar char="Ø"/>
            </a:pPr>
            <a:endParaRPr lang="uk-UA" sz="2200" b="1" smtClean="0"/>
          </a:p>
          <a:p>
            <a:pPr eaLnBrk="1" hangingPunct="1">
              <a:lnSpc>
                <a:spcPct val="60000"/>
              </a:lnSpc>
              <a:buFont typeface="Wingdings" pitchFamily="2" charset="2"/>
              <a:buChar char="Ø"/>
            </a:pPr>
            <a:r>
              <a:rPr lang="uk-UA" sz="2200" b="1" smtClean="0"/>
              <a:t>Проведення зустрічей керівництва та членів СПО з керівництвом Уряду, керівниками центральних органів виконавчої влади</a:t>
            </a:r>
          </a:p>
          <a:p>
            <a:pPr eaLnBrk="1" hangingPunct="1">
              <a:lnSpc>
                <a:spcPct val="60000"/>
              </a:lnSpc>
              <a:buFont typeface="Arial" charset="0"/>
              <a:buNone/>
            </a:pPr>
            <a:r>
              <a:rPr lang="uk-UA" sz="2200" b="1" smtClean="0"/>
              <a:t>     тощо </a:t>
            </a:r>
            <a:endParaRPr lang="uk-UA" sz="1900" smtClean="0"/>
          </a:p>
          <a:p>
            <a:pPr eaLnBrk="1" hangingPunct="1">
              <a:lnSpc>
                <a:spcPct val="60000"/>
              </a:lnSpc>
              <a:buFont typeface="Arial" charset="0"/>
              <a:buNone/>
            </a:pPr>
            <a:endParaRPr lang="uk-UA" sz="1900" smtClean="0"/>
          </a:p>
          <a:p>
            <a:pPr eaLnBrk="1" hangingPunct="1">
              <a:lnSpc>
                <a:spcPct val="60000"/>
              </a:lnSpc>
              <a:buFont typeface="Arial" charset="0"/>
              <a:buNone/>
            </a:pPr>
            <a:endParaRPr lang="uk-UA" sz="1900" smtClean="0"/>
          </a:p>
          <a:p>
            <a:pPr eaLnBrk="1" hangingPunct="1">
              <a:lnSpc>
                <a:spcPct val="60000"/>
              </a:lnSpc>
              <a:buFont typeface="Arial" charset="0"/>
              <a:buNone/>
            </a:pPr>
            <a:endParaRPr lang="uk-UA" sz="700" smtClean="0"/>
          </a:p>
          <a:p>
            <a:pPr eaLnBrk="1" hangingPunct="1">
              <a:lnSpc>
                <a:spcPct val="60000"/>
              </a:lnSpc>
              <a:buFont typeface="Arial" charset="0"/>
              <a:buNone/>
            </a:pPr>
            <a:endParaRPr lang="uk-UA" sz="700" smtClean="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766</TotalTime>
  <Words>1036</Words>
  <Application>Microsoft Office PowerPoint</Application>
  <PresentationFormat>Экран (4:3)</PresentationFormat>
  <Paragraphs>123</Paragraphs>
  <Slides>13</Slides>
  <Notes>0</Notes>
  <HiddenSlides>0</HiddenSlides>
  <MMClips>0</MMClips>
  <ScaleCrop>false</ScaleCrop>
  <HeadingPairs>
    <vt:vector size="6" baseType="variant">
      <vt:variant>
        <vt:lpstr>Использованные шрифты</vt:lpstr>
      </vt:variant>
      <vt:variant>
        <vt:i4>5</vt:i4>
      </vt:variant>
      <vt:variant>
        <vt:lpstr>Шаблон оформления</vt:lpstr>
      </vt:variant>
      <vt:variant>
        <vt:i4>1</vt:i4>
      </vt:variant>
      <vt:variant>
        <vt:lpstr>Заголовки слайдов</vt:lpstr>
      </vt:variant>
      <vt:variant>
        <vt:i4>13</vt:i4>
      </vt:variant>
    </vt:vector>
  </HeadingPairs>
  <TitlesOfParts>
    <vt:vector size="19" baseType="lpstr">
      <vt:lpstr>Arial</vt:lpstr>
      <vt:lpstr>Calibri</vt:lpstr>
      <vt:lpstr>Aharoni</vt:lpstr>
      <vt:lpstr>Times New Roman</vt:lpstr>
      <vt:lpstr>Wingdings</vt:lpstr>
      <vt:lpstr>Тема Office</vt:lpstr>
      <vt:lpstr>Федерація профспілок України Презентація </vt:lpstr>
      <vt:lpstr>Слайд 2</vt:lpstr>
      <vt:lpstr>Правові підстави утворення СПО профспілок </vt:lpstr>
      <vt:lpstr>Мета створення СПО профспілок</vt:lpstr>
      <vt:lpstr>Ініціювання створення СПО профспілок</vt:lpstr>
      <vt:lpstr>Покрокові дії по створенню СПО профспілок</vt:lpstr>
      <vt:lpstr>Слайд 7</vt:lpstr>
      <vt:lpstr>Слайд 8</vt:lpstr>
      <vt:lpstr>Взаємодія профспілок з органами виконавчої влади </vt:lpstr>
      <vt:lpstr>Слайд 10</vt:lpstr>
      <vt:lpstr>Слайд 11</vt:lpstr>
      <vt:lpstr>Слайд 12</vt:lpstr>
      <vt:lpstr>Слайд 13</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Правова підстава утворення спільного представницького органу профспілок</dc:title>
  <dc:creator>Аленка</dc:creator>
  <cp:lastModifiedBy>test</cp:lastModifiedBy>
  <cp:revision>27</cp:revision>
  <dcterms:created xsi:type="dcterms:W3CDTF">2014-09-10T18:11:31Z</dcterms:created>
  <dcterms:modified xsi:type="dcterms:W3CDTF">2014-09-12T11:58:00Z</dcterms:modified>
</cp:coreProperties>
</file>